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Pretendard Bold" panose="020B0600000101010101" charset="-127"/>
      <p:bold r:id="rId54"/>
    </p:embeddedFont>
    <p:embeddedFont>
      <p:font typeface="GyeonggiTitle Medium" panose="020B0600000101010101" charset="-127"/>
      <p:bold r:id="rId55"/>
    </p:embeddedFont>
    <p:embeddedFont>
      <p:font typeface="GyeonggiTitle Bold" panose="020B0600000101010101" charset="-127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12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48.png"/><Relationship Id="rId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50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6.mp4"/><Relationship Id="rId7" Type="http://schemas.openxmlformats.org/officeDocument/2006/relationships/image" Target="../media/image77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91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2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90.png"/><Relationship Id="rId7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png"/><Relationship Id="rId7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png"/><Relationship Id="rId7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png"/><Relationship Id="rId7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79.png"/><Relationship Id="rId9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01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99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8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13800" y="-812800"/>
            <a:ext cx="12788900" cy="349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600" b="1" i="0" u="none" strike="noStrike">
                <a:solidFill>
                  <a:srgbClr val="2FA599">
                    <a:alpha val="50980"/>
                  </a:srgbClr>
                </a:solidFill>
                <a:latin typeface="GyeonggiTitle Bold"/>
              </a:rPr>
              <a:t>CHAZzk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009900"/>
            <a:ext cx="2997200" cy="2819400"/>
          </a:xfrm>
          <a:prstGeom prst="rect">
            <a:avLst/>
          </a:prstGeom>
          <a:effectLst>
            <a:outerShdw blurRad="79308" dist="151950" dir="2700000">
              <a:srgbClr val="000000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955800" y="4152900"/>
            <a:ext cx="1473200" cy="1485900"/>
          </a:xfrm>
          <a:prstGeom prst="rect">
            <a:avLst/>
          </a:prstGeom>
          <a:effectLst>
            <a:outerShdw blurRad="48605" dist="79303" dir="3780000">
              <a:srgbClr val="000000">
                <a:alpha val="28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1473200" y="3848100"/>
            <a:ext cx="1473200" cy="1485900"/>
          </a:xfrm>
          <a:prstGeom prst="rect">
            <a:avLst/>
          </a:prstGeom>
          <a:effectLst>
            <a:outerShdw blurRad="48605" dist="79303" dir="3780000">
              <a:srgbClr val="000000">
                <a:alpha val="28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">
            <a:off x="749300" y="3149600"/>
            <a:ext cx="2019300" cy="1841500"/>
          </a:xfrm>
          <a:prstGeom prst="rect">
            <a:avLst/>
          </a:prstGeom>
          <a:effectLst>
            <a:outerShdw blurRad="76156" dist="99267" dir="3780000">
              <a:srgbClr val="000000">
                <a:alpha val="28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0" y="4660900"/>
            <a:ext cx="15100300" cy="7023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1100" y="5003800"/>
            <a:ext cx="2032000" cy="203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">
            <a:off x="10464800" y="4254500"/>
            <a:ext cx="1041400" cy="1625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0" y="8940800"/>
            <a:ext cx="2032000" cy="203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">
            <a:off x="12331700" y="8191500"/>
            <a:ext cx="1041400" cy="1625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165600" y="4610100"/>
            <a:ext cx="54102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전기차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인프라를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위한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자율주행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충전로봇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서비스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40200" y="2616200"/>
            <a:ext cx="48514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2FA599"/>
                </a:solidFill>
                <a:ea typeface="GyeonggiTitle Bold"/>
              </a:rPr>
              <a:t>차지직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5900" y="9525000"/>
            <a:ext cx="5943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700" b="0" i="0" u="none" strike="noStrike">
                <a:solidFill>
                  <a:srgbClr val="2FA599"/>
                </a:solidFill>
                <a:ea typeface="GyeonggiTitle Bold"/>
              </a:rPr>
              <a:t>김송은</a:t>
            </a:r>
            <a:r>
              <a:rPr lang="en-US" sz="2500" b="0" i="0" u="none" strike="noStrike">
                <a:solidFill>
                  <a:srgbClr val="000000"/>
                </a:solidFill>
                <a:latin typeface="GyeonggiTitle Bold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GyeonggiTitle Bold"/>
              </a:rPr>
              <a:t>지예찬</a:t>
            </a:r>
            <a:r>
              <a:rPr lang="en-US" sz="2500" b="0" i="0" u="none" strike="noStrike">
                <a:solidFill>
                  <a:srgbClr val="000000"/>
                </a:solidFill>
                <a:latin typeface="GyeonggiTitle Bold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GyeonggiTitle Bold"/>
              </a:rPr>
              <a:t>최재원</a:t>
            </a:r>
            <a:r>
              <a:rPr lang="en-US" sz="2500" b="0" i="0" u="none" strike="noStrike">
                <a:solidFill>
                  <a:srgbClr val="000000"/>
                </a:solidFill>
                <a:latin typeface="GyeonggiTitle Bold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GyeonggiTitle Bold"/>
              </a:rPr>
              <a:t>이택규</a:t>
            </a:r>
            <a:r>
              <a:rPr lang="en-US" sz="2500" b="0" i="0" u="none" strike="noStrike">
                <a:solidFill>
                  <a:srgbClr val="000000"/>
                </a:solidFill>
                <a:latin typeface="GyeonggiTitle Bold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GyeonggiTitle Bold"/>
              </a:rPr>
              <a:t>김채민</a:t>
            </a:r>
            <a:r>
              <a:rPr lang="en-US" sz="2500" b="0" i="0" u="none" strike="noStrike">
                <a:solidFill>
                  <a:srgbClr val="000000"/>
                </a:solidFill>
                <a:latin typeface="GyeonggiTitle Bold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GyeonggiTitle Bold"/>
              </a:rPr>
              <a:t>강효린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100" y="8877300"/>
            <a:ext cx="5067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0000"/>
                </a:solidFill>
                <a:latin typeface="GyeonggiTitle Bold"/>
              </a:rPr>
              <a:t>TEAM </a:t>
            </a:r>
            <a:r>
              <a:rPr lang="ko-KR" sz="3700" b="0" i="0" u="none" strike="noStrike">
                <a:solidFill>
                  <a:srgbClr val="000000"/>
                </a:solidFill>
                <a:ea typeface="GyeonggiTitle Bold"/>
              </a:rPr>
              <a:t>팔쨩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0" y="4229100"/>
            <a:ext cx="2730500" cy="256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9372600" y="5270500"/>
            <a:ext cx="1346200" cy="1346200"/>
          </a:xfrm>
          <a:prstGeom prst="rect">
            <a:avLst/>
          </a:prstGeom>
          <a:effectLst>
            <a:outerShdw blurRad="40294" dist="113465" dir="3780000">
              <a:srgbClr val="000000">
                <a:alpha val="28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8928100" y="5003800"/>
            <a:ext cx="1346200" cy="1346200"/>
          </a:xfrm>
          <a:prstGeom prst="rect">
            <a:avLst/>
          </a:prstGeom>
          <a:effectLst>
            <a:outerShdw blurRad="40294" dist="113465" dir="3780000">
              <a:srgbClr val="000000">
                <a:alpha val="28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000">
            <a:off x="8255000" y="4356100"/>
            <a:ext cx="1841500" cy="1676400"/>
          </a:xfrm>
          <a:prstGeom prst="rect">
            <a:avLst/>
          </a:prstGeom>
          <a:effectLst>
            <a:outerShdw blurRad="63134" dist="142029" dir="3780000">
              <a:srgbClr val="000000">
                <a:alpha val="28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200000">
            <a:off x="8763000" y="977900"/>
            <a:ext cx="11379200" cy="9613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69900" y="3352800"/>
            <a:ext cx="7556500" cy="351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369"/>
              </a:lnSpc>
            </a:pPr>
            <a:r>
              <a:rPr lang="ko-KR" sz="5900" b="0" i="0" u="none" strike="noStrike">
                <a:solidFill>
                  <a:srgbClr val="000000"/>
                </a:solidFill>
                <a:ea typeface="GyeonggiTitle Bold"/>
              </a:rPr>
              <a:t>무선충전</a:t>
            </a:r>
            <a:r>
              <a:rPr lang="en-US" sz="59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5900" b="0" i="0" u="none" strike="noStrike">
                <a:solidFill>
                  <a:srgbClr val="000000"/>
                </a:solidFill>
                <a:ea typeface="GyeonggiTitle Bold"/>
              </a:rPr>
              <a:t>로봇의</a:t>
            </a:r>
          </a:p>
          <a:p>
            <a:pPr lvl="0" algn="l">
              <a:lnSpc>
                <a:spcPct val="115369"/>
              </a:lnSpc>
            </a:pPr>
            <a:r>
              <a:rPr lang="ko-KR" sz="6500" b="0" i="0" u="none" strike="noStrike">
                <a:solidFill>
                  <a:srgbClr val="1187CF"/>
                </a:solidFill>
                <a:ea typeface="GyeonggiTitle Bold"/>
              </a:rPr>
              <a:t>자율주행</a:t>
            </a:r>
            <a:r>
              <a:rPr lang="ko-KR" sz="5900" b="0" i="0" u="none" strike="noStrike">
                <a:solidFill>
                  <a:srgbClr val="000000"/>
                </a:solidFill>
                <a:ea typeface="GyeonggiTitle Bold"/>
              </a:rPr>
              <a:t>을</a:t>
            </a:r>
            <a:r>
              <a:rPr lang="en-US" sz="59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5900" b="0" i="0" u="none" strike="noStrike">
                <a:solidFill>
                  <a:srgbClr val="000000"/>
                </a:solidFill>
                <a:ea typeface="GyeonggiTitle Bold"/>
              </a:rPr>
              <a:t>통한</a:t>
            </a:r>
          </a:p>
          <a:p>
            <a:pPr lvl="0" algn="l">
              <a:lnSpc>
                <a:spcPct val="115369"/>
              </a:lnSpc>
            </a:pPr>
            <a:r>
              <a:rPr lang="ko-KR" sz="5900" b="0" i="0" u="none" strike="noStrike">
                <a:solidFill>
                  <a:srgbClr val="000000"/>
                </a:solidFill>
                <a:ea typeface="GyeonggiTitle Bold"/>
              </a:rPr>
              <a:t>자동</a:t>
            </a:r>
            <a:r>
              <a:rPr lang="en-US" sz="59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en-US" sz="7500" b="0" i="0" u="none" strike="noStrike">
                <a:solidFill>
                  <a:srgbClr val="2FA599"/>
                </a:solidFill>
                <a:latin typeface="GyeonggiTitle Bold"/>
              </a:rPr>
              <a:t>EV </a:t>
            </a:r>
            <a:r>
              <a:rPr lang="ko-KR" sz="7500" b="0" i="0" u="none" strike="noStrike">
                <a:solidFill>
                  <a:srgbClr val="2FA599"/>
                </a:solidFill>
                <a:ea typeface="GyeonggiTitle Bold"/>
              </a:rPr>
              <a:t>충전</a:t>
            </a:r>
            <a:r>
              <a:rPr lang="en-US" sz="75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7500" b="0" i="0" u="none" strike="noStrike">
                <a:solidFill>
                  <a:srgbClr val="2FA599"/>
                </a:solidFill>
                <a:ea typeface="GyeonggiTitle Bold"/>
              </a:rPr>
              <a:t>플랫폼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2700"/>
            <a:ext cx="18288000" cy="2654300"/>
          </a:xfrm>
          <a:prstGeom prst="rect">
            <a:avLst/>
          </a:prstGeom>
          <a:effectLst>
            <a:outerShdw blurRad="261864" dist="509221" dir="16200000">
              <a:srgbClr val="051F45">
                <a:alpha val="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400" y="2971800"/>
            <a:ext cx="9728200" cy="650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3733800"/>
            <a:ext cx="7988300" cy="2324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2FA599"/>
                </a:solidFill>
                <a:ea typeface="GyeonggiTitle Bold"/>
              </a:rPr>
              <a:t>기능</a:t>
            </a:r>
            <a:r>
              <a:rPr lang="en-US" sz="130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13000" b="0" i="0" u="none" strike="noStrike">
                <a:solidFill>
                  <a:srgbClr val="2FA599"/>
                </a:solidFill>
                <a:ea typeface="GyeonggiTitle Bold"/>
              </a:rPr>
              <a:t>소개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기능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 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소개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485900"/>
            <a:ext cx="5829300" cy="8597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27200" y="1422400"/>
            <a:ext cx="2882900" cy="162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앱을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통한</a:t>
            </a:r>
          </a:p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2FA599"/>
                </a:solidFill>
                <a:ea typeface="GyeonggiTitle Bold"/>
              </a:rPr>
              <a:t>충전</a:t>
            </a:r>
            <a:r>
              <a:rPr lang="en-US" sz="58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58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3098800"/>
            <a:ext cx="5448300" cy="6794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3251200"/>
            <a:ext cx="4254500" cy="524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6045200"/>
            <a:ext cx="1803400" cy="105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3911600"/>
            <a:ext cx="914400" cy="2070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4100" y="8559800"/>
            <a:ext cx="4216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주차공간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입력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후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간편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충전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1485900"/>
            <a:ext cx="5829300" cy="8597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07300" y="1473200"/>
            <a:ext cx="3073400" cy="162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충전로봇</a:t>
            </a:r>
          </a:p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2FA599"/>
                </a:solidFill>
                <a:ea typeface="GyeonggiTitle Bold"/>
              </a:rPr>
              <a:t>자율주행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3136900"/>
            <a:ext cx="5448300" cy="6794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">
            <a:off x="7086600" y="4521200"/>
            <a:ext cx="3238500" cy="386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00" y="3302000"/>
            <a:ext cx="1752600" cy="167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100" y="4216400"/>
            <a:ext cx="1435100" cy="226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40000">
            <a:off x="8255000" y="7213600"/>
            <a:ext cx="2895600" cy="889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035800" y="8483600"/>
            <a:ext cx="4216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최적경로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주행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장애물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회피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주행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" y="1485900"/>
            <a:ext cx="5829300" cy="8597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27200" y="1422400"/>
            <a:ext cx="2882900" cy="162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앱을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통한</a:t>
            </a:r>
          </a:p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2FA599"/>
                </a:solidFill>
                <a:ea typeface="GyeonggiTitle Bold"/>
              </a:rPr>
              <a:t>충전</a:t>
            </a:r>
            <a:r>
              <a:rPr lang="en-US" sz="58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58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098800"/>
            <a:ext cx="5448300" cy="6794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0" y="3251200"/>
            <a:ext cx="4254500" cy="5245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500" y="6045200"/>
            <a:ext cx="1803400" cy="1054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6800" y="3911600"/>
            <a:ext cx="914400" cy="2070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54100" y="8559800"/>
            <a:ext cx="4216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주차공간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입력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후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간편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충전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기능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 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소개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485900"/>
            <a:ext cx="5829300" cy="8597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27200" y="1422400"/>
            <a:ext cx="2882900" cy="162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앱을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통한</a:t>
            </a:r>
          </a:p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2FA599"/>
                </a:solidFill>
                <a:ea typeface="GyeonggiTitle Bold"/>
              </a:rPr>
              <a:t>충전</a:t>
            </a:r>
            <a:r>
              <a:rPr lang="en-US" sz="58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58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098800"/>
            <a:ext cx="5448300" cy="6794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3251200"/>
            <a:ext cx="4254500" cy="524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6045200"/>
            <a:ext cx="1803400" cy="105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800" y="3911600"/>
            <a:ext cx="914400" cy="2070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54100" y="8559800"/>
            <a:ext cx="4216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주차공간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입력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후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간편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충전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700" y="1485900"/>
            <a:ext cx="5829300" cy="8597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07300" y="1473200"/>
            <a:ext cx="3073400" cy="162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충전로봇</a:t>
            </a:r>
          </a:p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2FA599"/>
                </a:solidFill>
                <a:ea typeface="GyeonggiTitle Bold"/>
              </a:rPr>
              <a:t>자율주행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3136900"/>
            <a:ext cx="5448300" cy="6794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">
            <a:off x="7086600" y="4521200"/>
            <a:ext cx="3238500" cy="386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4200" y="3302000"/>
            <a:ext cx="1752600" cy="167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100" y="4216400"/>
            <a:ext cx="1435100" cy="226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840000">
            <a:off x="8255000" y="7213600"/>
            <a:ext cx="2895600" cy="889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035800" y="8483600"/>
            <a:ext cx="4216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최적경로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주행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장애물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회피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주행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04700" y="1485900"/>
            <a:ext cx="5829300" cy="8597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042900" y="1473200"/>
            <a:ext cx="4165600" cy="162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충전로봇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관리</a:t>
            </a:r>
          </a:p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2FA599"/>
                </a:solidFill>
                <a:ea typeface="GyeonggiTitle Bold"/>
              </a:rPr>
              <a:t>관리자</a:t>
            </a:r>
            <a:r>
              <a:rPr lang="en-US" sz="58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5800" b="0" i="0" u="none" strike="noStrike">
                <a:solidFill>
                  <a:srgbClr val="2FA599"/>
                </a:solidFill>
                <a:ea typeface="GyeonggiTitle Bold"/>
              </a:rPr>
              <a:t>페이지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0" y="3136900"/>
            <a:ext cx="5448300" cy="6794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77800" y="3441700"/>
            <a:ext cx="4470400" cy="4787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369800" y="8509000"/>
            <a:ext cx="55118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실시간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충전로봇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현황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파악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신고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접수</a:t>
            </a:r>
            <a:r>
              <a:rPr lang="en-US" sz="40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51F45"/>
                </a:solidFill>
                <a:ea typeface="GyeonggiTitle Bold"/>
              </a:rPr>
              <a:t>확인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기능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 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소개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2700"/>
            <a:ext cx="18288000" cy="2654300"/>
          </a:xfrm>
          <a:prstGeom prst="rect">
            <a:avLst/>
          </a:prstGeom>
          <a:effectLst>
            <a:outerShdw blurRad="261864" dist="509221" dir="16200000">
              <a:srgbClr val="051F45">
                <a:alpha val="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400" y="2971800"/>
            <a:ext cx="9728200" cy="650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3924300"/>
            <a:ext cx="79883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2FA599"/>
                </a:solidFill>
                <a:ea typeface="GyeonggiTitle Bold"/>
              </a:rPr>
              <a:t>시연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2700"/>
            <a:ext cx="18288000" cy="2654300"/>
          </a:xfrm>
          <a:prstGeom prst="rect">
            <a:avLst/>
          </a:prstGeom>
          <a:effectLst>
            <a:outerShdw blurRad="261864" dist="509221" dir="16200000">
              <a:srgbClr val="051F45">
                <a:alpha val="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400" y="2971800"/>
            <a:ext cx="9728200" cy="650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3924300"/>
            <a:ext cx="79883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2FA599"/>
                </a:solidFill>
                <a:ea typeface="GyeonggiTitle Bold"/>
              </a:rPr>
              <a:t>구현</a:t>
            </a:r>
            <a:r>
              <a:rPr lang="en-US" sz="130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13000" b="0" i="0" u="none" strike="noStrike">
                <a:solidFill>
                  <a:srgbClr val="2FA599"/>
                </a:solidFill>
                <a:ea typeface="GyeonggiTitle Bold"/>
              </a:rPr>
              <a:t>사항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-12700"/>
            <a:ext cx="952500" cy="115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2184400"/>
            <a:ext cx="11150600" cy="765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5524500"/>
            <a:ext cx="1244600" cy="97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4508500"/>
            <a:ext cx="4838700" cy="3276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9800" y="3746500"/>
            <a:ext cx="3873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GyeonggiTitle Bold"/>
              </a:rPr>
              <a:t>기존</a:t>
            </a:r>
            <a:r>
              <a:rPr lang="en-US" sz="42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GyeonggiTitle Bold"/>
              </a:rPr>
              <a:t>스마트홈</a:t>
            </a:r>
            <a:r>
              <a:rPr lang="en-US" sz="42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GyeonggiTitle Bold"/>
              </a:rPr>
              <a:t>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434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Unity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기반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000000"/>
                </a:solidFill>
                <a:ea typeface="GyeonggiTitle Bold"/>
              </a:rPr>
              <a:t>주차장</a:t>
            </a:r>
            <a:r>
              <a:rPr lang="en-US" sz="62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000000"/>
                </a:solidFill>
                <a:ea typeface="GyeonggiTitle Bold"/>
              </a:rPr>
              <a:t>맵</a:t>
            </a:r>
            <a:r>
              <a:rPr lang="en-US" sz="62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000000"/>
                </a:solidFill>
                <a:ea typeface="GyeonggiTitle Bold"/>
              </a:rPr>
              <a:t>제작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7500" y="444500"/>
            <a:ext cx="93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자동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충전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7500" y="444500"/>
            <a:ext cx="93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자동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충전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594100"/>
            <a:ext cx="5372100" cy="4927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5700" y="2400300"/>
            <a:ext cx="3873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9679"/>
              </a:lnSpc>
            </a:pPr>
            <a:r>
              <a:rPr lang="en-US" sz="6300" b="0" i="0" u="none" strike="noStrike">
                <a:solidFill>
                  <a:srgbClr val="000000"/>
                </a:solidFill>
                <a:latin typeface="GyeonggiTitle Bold"/>
              </a:rPr>
              <a:t>Mapping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6200" y="6235700"/>
            <a:ext cx="37592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0000" b="0" i="0" u="none" strike="noStrike">
                <a:solidFill>
                  <a:srgbClr val="051F45"/>
                </a:solidFill>
                <a:ea typeface="Pretendard Bold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6200" y="7950200"/>
            <a:ext cx="3594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51F45">
                    <a:alpha val="50196"/>
                  </a:srgbClr>
                </a:solidFill>
                <a:latin typeface="Pretendard Bold"/>
              </a:rPr>
              <a:t>CONTENTS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0" y="1778000"/>
            <a:ext cx="4978400" cy="1574800"/>
          </a:xfrm>
          <a:prstGeom prst="rect">
            <a:avLst/>
          </a:prstGeom>
          <a:effectLst>
            <a:outerShdw blurRad="92075" dist="301953" dir="2700000">
              <a:srgbClr val="051F45">
                <a:alpha val="1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1511300"/>
            <a:ext cx="927100" cy="927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76900" y="16637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100" y="2806700"/>
            <a:ext cx="4978400" cy="1574800"/>
          </a:xfrm>
          <a:prstGeom prst="rect">
            <a:avLst/>
          </a:prstGeom>
          <a:effectLst>
            <a:outerShdw blurRad="92075" dist="301953" dir="2700000">
              <a:srgbClr val="051F45">
                <a:alpha val="1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8400" y="2540000"/>
            <a:ext cx="927100" cy="92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433800" y="26797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0" y="7493000"/>
            <a:ext cx="4978400" cy="1574800"/>
          </a:xfrm>
          <a:prstGeom prst="rect">
            <a:avLst/>
          </a:prstGeom>
          <a:effectLst>
            <a:outerShdw blurRad="92075" dist="301953" dir="2700000">
              <a:srgbClr val="051F45">
                <a:alpha val="1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4600" y="7226300"/>
            <a:ext cx="927100" cy="927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497300" y="73787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165600"/>
            <a:ext cx="4978400" cy="1574800"/>
          </a:xfrm>
          <a:prstGeom prst="rect">
            <a:avLst/>
          </a:prstGeom>
          <a:effectLst>
            <a:outerShdw blurRad="92075" dist="301953" dir="2700000">
              <a:srgbClr val="051F45">
                <a:alpha val="1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200" y="5219700"/>
            <a:ext cx="4978400" cy="1574800"/>
          </a:xfrm>
          <a:prstGeom prst="rect">
            <a:avLst/>
          </a:prstGeom>
          <a:effectLst>
            <a:outerShdw blurRad="92075" dist="301953" dir="2700000">
              <a:srgbClr val="051F45">
                <a:alpha val="1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38900" y="5105400"/>
            <a:ext cx="102489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4600" y="2501900"/>
            <a:ext cx="304800" cy="304800"/>
          </a:xfrm>
          <a:prstGeom prst="rect">
            <a:avLst/>
          </a:prstGeom>
          <a:effectLst>
            <a:outerShdw blurRad="4726" dist="47398" dir="2700000">
              <a:srgbClr val="051F45">
                <a:alpha val="1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0" y="3581400"/>
            <a:ext cx="304800" cy="304800"/>
          </a:xfrm>
          <a:prstGeom prst="rect">
            <a:avLst/>
          </a:prstGeom>
          <a:effectLst>
            <a:outerShdw blurRad="4726" dist="47398" dir="2700000">
              <a:srgbClr val="051F45">
                <a:alpha val="1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0" y="8128000"/>
            <a:ext cx="304800" cy="304800"/>
          </a:xfrm>
          <a:prstGeom prst="rect">
            <a:avLst/>
          </a:prstGeom>
          <a:effectLst>
            <a:outerShdw blurRad="4726" dist="47398" dir="2700000">
              <a:srgbClr val="051F45">
                <a:alpha val="1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04600" y="4737100"/>
            <a:ext cx="304800" cy="304800"/>
          </a:xfrm>
          <a:prstGeom prst="rect">
            <a:avLst/>
          </a:prstGeom>
          <a:effectLst>
            <a:outerShdw blurRad="4726" dist="47398" dir="2700000">
              <a:srgbClr val="051F45">
                <a:alpha val="1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00" y="5892800"/>
            <a:ext cx="304800" cy="304800"/>
          </a:xfrm>
          <a:prstGeom prst="rect">
            <a:avLst/>
          </a:prstGeom>
          <a:effectLst>
            <a:outerShdw blurRad="4726" dist="47398" dir="2700000">
              <a:srgbClr val="051F45">
                <a:alpha val="10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12179300" y="3225800"/>
            <a:ext cx="4572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51F45"/>
                </a:solidFill>
                <a:ea typeface="GyeonggiTitle Medium"/>
              </a:rPr>
              <a:t>구현</a:t>
            </a:r>
            <a:r>
              <a:rPr lang="en-US" sz="4200" b="0" i="0" u="none" strike="noStrike">
                <a:solidFill>
                  <a:srgbClr val="051F45"/>
                </a:solidFill>
                <a:latin typeface="GyeonggiTitle Medium"/>
              </a:rPr>
              <a:t> </a:t>
            </a:r>
            <a:r>
              <a:rPr lang="ko-KR" sz="4200" b="0" i="0" u="none" strike="noStrike">
                <a:solidFill>
                  <a:srgbClr val="051F45"/>
                </a:solidFill>
                <a:ea typeface="GyeonggiTitle Medium"/>
              </a:rPr>
              <a:t>사항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7300" y="4953000"/>
            <a:ext cx="927100" cy="927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510000" y="51054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5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40400" y="3797300"/>
            <a:ext cx="927100" cy="927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765800" y="39497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6362700"/>
            <a:ext cx="4978400" cy="1574800"/>
          </a:xfrm>
          <a:prstGeom prst="rect">
            <a:avLst/>
          </a:prstGeom>
          <a:effectLst>
            <a:outerShdw blurRad="92075" dist="301953" dir="2700000">
              <a:srgbClr val="051F45">
                <a:alpha val="10000"/>
              </a:srgbClr>
            </a:outerShdw>
          </a:effectLst>
        </p:spPr>
      </p:pic>
      <p:sp>
        <p:nvSpPr>
          <p:cNvPr id="28" name="TextBox 28"/>
          <p:cNvSpPr txBox="1"/>
          <p:nvPr/>
        </p:nvSpPr>
        <p:spPr>
          <a:xfrm>
            <a:off x="6362700" y="6756400"/>
            <a:ext cx="4572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51F45"/>
                </a:solidFill>
                <a:ea typeface="GyeonggiTitle Medium"/>
              </a:rPr>
              <a:t>시연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3100" y="5994400"/>
            <a:ext cx="927100" cy="927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17300" y="6985000"/>
            <a:ext cx="304800" cy="304800"/>
          </a:xfrm>
          <a:prstGeom prst="rect">
            <a:avLst/>
          </a:prstGeom>
          <a:effectLst>
            <a:outerShdw blurRad="4726" dist="47398" dir="2700000">
              <a:srgbClr val="051F45">
                <a:alpha val="10000"/>
              </a:srgbClr>
            </a:outerShdw>
          </a:effectLst>
        </p:spPr>
      </p:pic>
      <p:sp>
        <p:nvSpPr>
          <p:cNvPr id="31" name="TextBox 31"/>
          <p:cNvSpPr txBox="1"/>
          <p:nvPr/>
        </p:nvSpPr>
        <p:spPr>
          <a:xfrm>
            <a:off x="5778500" y="61468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77700" y="7886700"/>
            <a:ext cx="4572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51F45"/>
                </a:solidFill>
                <a:latin typeface="GyeonggiTitle Medium"/>
              </a:rPr>
              <a:t>Q &amp; 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388100" y="2171700"/>
            <a:ext cx="4572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51F45"/>
                </a:solidFill>
                <a:ea typeface="GyeonggiTitle Medium"/>
              </a:rPr>
              <a:t>아이디어</a:t>
            </a:r>
            <a:r>
              <a:rPr lang="en-US" sz="4200" b="0" i="0" u="none" strike="noStrike">
                <a:solidFill>
                  <a:srgbClr val="051F45"/>
                </a:solidFill>
                <a:latin typeface="GyeonggiTitle Medium"/>
              </a:rPr>
              <a:t> </a:t>
            </a:r>
            <a:r>
              <a:rPr lang="ko-KR" sz="4200" b="0" i="0" u="none" strike="noStrike">
                <a:solidFill>
                  <a:srgbClr val="051F45"/>
                </a:solidFill>
                <a:ea typeface="GyeonggiTitle Medium"/>
              </a:rPr>
              <a:t>선정배경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375400" y="4572000"/>
            <a:ext cx="4572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51F45"/>
                </a:solidFill>
                <a:ea typeface="GyeonggiTitle Medium"/>
              </a:rPr>
              <a:t>기능</a:t>
            </a:r>
            <a:r>
              <a:rPr lang="en-US" sz="4200" b="0" i="0" u="none" strike="noStrike">
                <a:solidFill>
                  <a:srgbClr val="051F45"/>
                </a:solidFill>
                <a:latin typeface="GyeonggiTitle Medium"/>
              </a:rPr>
              <a:t> </a:t>
            </a:r>
            <a:r>
              <a:rPr lang="ko-KR" sz="4200" b="0" i="0" u="none" strike="noStrike">
                <a:solidFill>
                  <a:srgbClr val="051F45"/>
                </a:solidFill>
                <a:ea typeface="GyeonggiTitle Medium"/>
              </a:rPr>
              <a:t>소개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79300" y="5613400"/>
            <a:ext cx="4572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51F45"/>
                </a:solidFill>
                <a:ea typeface="GyeonggiTitle Medium"/>
              </a:rPr>
              <a:t>팀원</a:t>
            </a:r>
            <a:r>
              <a:rPr lang="en-US" sz="4200" b="0" i="0" u="none" strike="noStrike">
                <a:solidFill>
                  <a:srgbClr val="051F45"/>
                </a:solidFill>
                <a:latin typeface="GyeonggiTitle Medium"/>
              </a:rPr>
              <a:t> </a:t>
            </a:r>
            <a:r>
              <a:rPr lang="ko-KR" sz="4200" b="0" i="0" u="none" strike="noStrike">
                <a:solidFill>
                  <a:srgbClr val="051F45"/>
                </a:solidFill>
                <a:ea typeface="GyeonggiTitle Medium"/>
              </a:rPr>
              <a:t>소개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594100"/>
            <a:ext cx="5372100" cy="4927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7500" y="444500"/>
            <a:ext cx="93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자동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충전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5700" y="2400300"/>
            <a:ext cx="3873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9679"/>
              </a:lnSpc>
            </a:pPr>
            <a:r>
              <a:rPr lang="en-US" sz="6300" b="0" i="0" u="none" strike="noStrike">
                <a:solidFill>
                  <a:srgbClr val="000000"/>
                </a:solidFill>
                <a:latin typeface="GyeonggiTitle Bold"/>
              </a:rPr>
              <a:t>Mapping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2197100"/>
            <a:ext cx="1231900" cy="1231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0" y="3568700"/>
            <a:ext cx="5372100" cy="4940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200900" y="1752600"/>
            <a:ext cx="38735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9679"/>
              </a:lnSpc>
            </a:pPr>
            <a:r>
              <a:rPr lang="en-US" sz="6300" b="0" i="0" u="none" strike="noStrike">
                <a:solidFill>
                  <a:srgbClr val="000000"/>
                </a:solidFill>
                <a:latin typeface="GyeonggiTitle Bold"/>
              </a:rPr>
              <a:t>Path</a:t>
            </a:r>
          </a:p>
          <a:p>
            <a:pPr lvl="0" algn="ctr">
              <a:lnSpc>
                <a:spcPct val="79679"/>
              </a:lnSpc>
            </a:pPr>
            <a:r>
              <a:rPr lang="en-US" sz="6300" b="0" i="0" u="none" strike="noStrike">
                <a:solidFill>
                  <a:srgbClr val="000000"/>
                </a:solidFill>
                <a:latin typeface="GyeonggiTitle Bold"/>
              </a:rPr>
              <a:t>Planning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594100"/>
            <a:ext cx="5372100" cy="4927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7500" y="444500"/>
            <a:ext cx="93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자동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충전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5700" y="2400300"/>
            <a:ext cx="3873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9679"/>
              </a:lnSpc>
            </a:pPr>
            <a:r>
              <a:rPr lang="en-US" sz="6300" b="0" i="0" u="none" strike="noStrike">
                <a:solidFill>
                  <a:srgbClr val="000000"/>
                </a:solidFill>
                <a:latin typeface="GyeonggiTitle Bold"/>
              </a:rPr>
              <a:t>Mapping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2197100"/>
            <a:ext cx="1231900" cy="1231900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44400" y="3594100"/>
            <a:ext cx="5372100" cy="490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131800" y="2413000"/>
            <a:ext cx="3886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9679"/>
              </a:lnSpc>
            </a:pPr>
            <a:r>
              <a:rPr lang="ko-KR" sz="6800" b="0" i="0" u="none" strike="noStrike">
                <a:solidFill>
                  <a:srgbClr val="000000"/>
                </a:solidFill>
                <a:ea typeface="GyeonggiTitle Bold"/>
              </a:rPr>
              <a:t>주행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300" y="2209800"/>
            <a:ext cx="1231900" cy="1231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600" y="3568700"/>
            <a:ext cx="5372100" cy="4940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00900" y="1752600"/>
            <a:ext cx="38735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9679"/>
              </a:lnSpc>
            </a:pPr>
            <a:r>
              <a:rPr lang="en-US" sz="6300" b="0" i="0" u="none" strike="noStrike">
                <a:solidFill>
                  <a:srgbClr val="000000"/>
                </a:solidFill>
                <a:latin typeface="GyeonggiTitle Bold"/>
              </a:rPr>
              <a:t>Path</a:t>
            </a:r>
          </a:p>
          <a:p>
            <a:pPr lvl="0" algn="ctr">
              <a:lnSpc>
                <a:spcPct val="79679"/>
              </a:lnSpc>
            </a:pPr>
            <a:r>
              <a:rPr lang="en-US" sz="6300" b="0" i="0" u="none" strike="noStrike">
                <a:solidFill>
                  <a:srgbClr val="000000"/>
                </a:solidFill>
                <a:latin typeface="GyeonggiTitle Bold"/>
              </a:rPr>
              <a:t>Planning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700" y="2552700"/>
            <a:ext cx="6324600" cy="6210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52500" y="8928100"/>
            <a:ext cx="10045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>
                <a:solidFill>
                  <a:srgbClr val="2FA599"/>
                </a:solidFill>
                <a:latin typeface="GyeonggiTitle Bold"/>
              </a:rPr>
              <a:t>SLAM</a:t>
            </a:r>
            <a:r>
              <a:rPr lang="ko-KR" sz="4300" b="0" i="0" u="none" strike="noStrike">
                <a:solidFill>
                  <a:srgbClr val="000000"/>
                </a:solidFill>
                <a:ea typeface="GyeonggiTitle Bold"/>
              </a:rPr>
              <a:t>을</a:t>
            </a:r>
            <a:r>
              <a:rPr lang="en-US" sz="43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yeonggiTitle Bold"/>
              </a:rPr>
              <a:t>활용한</a:t>
            </a:r>
            <a:r>
              <a:rPr lang="en-US" sz="43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yeonggiTitle Bold"/>
              </a:rPr>
              <a:t>주차장</a:t>
            </a:r>
            <a:r>
              <a:rPr lang="en-US" sz="43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en-US" sz="4300" b="0" i="0" u="none" strike="noStrike">
                <a:solidFill>
                  <a:srgbClr val="2FA599"/>
                </a:solidFill>
                <a:latin typeface="GyeonggiTitle Bold"/>
              </a:rPr>
              <a:t>Mapping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Mapping </a:t>
            </a:r>
            <a:r>
              <a:rPr lang="en-US" sz="6200" b="0" i="0" u="none" strike="noStrike">
                <a:solidFill>
                  <a:srgbClr val="A8AAAC"/>
                </a:solidFill>
                <a:ea typeface="GyeonggiTitle Bold"/>
              </a:rPr>
              <a:t>▸ </a:t>
            </a:r>
            <a:r>
              <a:rPr lang="en-US" sz="4000" b="0" i="0" u="none" strike="noStrike">
                <a:solidFill>
                  <a:srgbClr val="A8AAAC"/>
                </a:solidFill>
                <a:latin typeface="GyeonggiTitle Bold"/>
              </a:rPr>
              <a:t>Path Planning </a:t>
            </a:r>
            <a:r>
              <a:rPr lang="en-US" sz="6200" b="0" i="0" u="none" strike="noStrike">
                <a:solidFill>
                  <a:srgbClr val="A8AAAC"/>
                </a:solidFill>
                <a:ea typeface="GyeonggiTitle Bold"/>
              </a:rPr>
              <a:t>▸ </a:t>
            </a:r>
            <a:r>
              <a:rPr lang="ko-KR" sz="4000" b="0" i="0" u="none" strike="noStrike">
                <a:solidFill>
                  <a:srgbClr val="A8AAAC"/>
                </a:solidFill>
                <a:ea typeface="GyeonggiTitle Bold"/>
              </a:rPr>
              <a:t>주행</a:t>
            </a: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8000" y="2552700"/>
            <a:ext cx="6578600" cy="6223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552700"/>
            <a:ext cx="6337300" cy="622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2552700"/>
            <a:ext cx="6540500" cy="6235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700" y="2971800"/>
            <a:ext cx="5422900" cy="542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14503400" y="4927600"/>
            <a:ext cx="2298700" cy="224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15036800" y="5562600"/>
            <a:ext cx="1117600" cy="109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1574800"/>
            <a:ext cx="8382000" cy="8318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138400" y="51181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90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97200" y="51181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90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33700" y="56388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100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62200" y="56515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100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74900" y="62103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100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33700" y="62103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100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51100" y="67564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80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22600" y="67437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80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06800" y="67564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80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81400" y="62230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80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94100" y="56642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80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81400" y="50927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80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17700" y="67564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80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7700" y="62357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80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17700" y="56769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80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05000" y="51308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80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421100" y="72771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798800" y="72898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240000" y="73025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06600" y="73025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135100" y="73152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25500" y="73279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525500" y="67310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122400" y="67437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135100" y="62357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35100" y="56261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25500" y="56642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25500" y="61976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38200" y="50673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550900" y="45466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50900" y="39370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160500" y="39370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706600" y="39497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240000" y="39370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811500" y="39370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44" name="TextBox 44"/>
          <p:cNvSpPr txBox="1"/>
          <p:nvPr/>
        </p:nvSpPr>
        <p:spPr>
          <a:xfrm rot="-60000">
            <a:off x="16395700" y="39370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45" name="TextBox 45"/>
          <p:cNvSpPr txBox="1"/>
          <p:nvPr/>
        </p:nvSpPr>
        <p:spPr>
          <a:xfrm rot="-60000">
            <a:off x="16395700" y="44704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46" name="TextBox 46"/>
          <p:cNvSpPr txBox="1"/>
          <p:nvPr/>
        </p:nvSpPr>
        <p:spPr>
          <a:xfrm rot="-60000">
            <a:off x="15798800" y="44958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47" name="TextBox 47"/>
          <p:cNvSpPr txBox="1"/>
          <p:nvPr/>
        </p:nvSpPr>
        <p:spPr>
          <a:xfrm rot="-60000">
            <a:off x="15252700" y="44958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48" name="TextBox 48"/>
          <p:cNvSpPr txBox="1"/>
          <p:nvPr/>
        </p:nvSpPr>
        <p:spPr>
          <a:xfrm rot="-60000">
            <a:off x="14719300" y="45085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49" name="TextBox 49"/>
          <p:cNvSpPr txBox="1"/>
          <p:nvPr/>
        </p:nvSpPr>
        <p:spPr>
          <a:xfrm rot="-60000">
            <a:off x="14160500" y="45212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sp>
        <p:nvSpPr>
          <p:cNvPr id="50" name="TextBox 50"/>
          <p:cNvSpPr txBox="1"/>
          <p:nvPr/>
        </p:nvSpPr>
        <p:spPr>
          <a:xfrm rot="-60000">
            <a:off x="14135100" y="5092700"/>
            <a:ext cx="57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31223"/>
                </a:solidFill>
                <a:latin typeface="GyeonggiTitle Bold"/>
              </a:rPr>
              <a:t>0</a:t>
            </a:r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3695700"/>
            <a:ext cx="1092200" cy="1092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40000">
            <a:off x="10426700" y="3263900"/>
            <a:ext cx="4318000" cy="13716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4" name="TextBox 54"/>
          <p:cNvSpPr txBox="1"/>
          <p:nvPr/>
        </p:nvSpPr>
        <p:spPr>
          <a:xfrm>
            <a:off x="12344400" y="7988300"/>
            <a:ext cx="5778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20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이상은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장애물로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인식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804900" y="2362200"/>
            <a:ext cx="3416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600" b="0" i="0" u="none" strike="noStrike">
                <a:solidFill>
                  <a:srgbClr val="031223"/>
                </a:solidFill>
                <a:ea typeface="GyeonggiTitle Bold"/>
              </a:rPr>
              <a:t>그리드화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52500" y="8928100"/>
            <a:ext cx="10045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>
                <a:solidFill>
                  <a:srgbClr val="2FA599"/>
                </a:solidFill>
                <a:latin typeface="GyeonggiTitle Bold"/>
              </a:rPr>
              <a:t>SLAM</a:t>
            </a:r>
            <a:r>
              <a:rPr lang="ko-KR" sz="4300" b="0" i="0" u="none" strike="noStrike">
                <a:solidFill>
                  <a:srgbClr val="000000"/>
                </a:solidFill>
                <a:ea typeface="GyeonggiTitle Bold"/>
              </a:rPr>
              <a:t>을</a:t>
            </a:r>
            <a:r>
              <a:rPr lang="en-US" sz="43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yeonggiTitle Bold"/>
              </a:rPr>
              <a:t>활용한</a:t>
            </a:r>
            <a:r>
              <a:rPr lang="en-US" sz="43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GyeonggiTitle Bold"/>
              </a:rPr>
              <a:t>주차장</a:t>
            </a:r>
            <a:r>
              <a:rPr lang="en-US" sz="43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en-US" sz="4300" b="0" i="0" u="none" strike="noStrike">
                <a:solidFill>
                  <a:srgbClr val="2FA599"/>
                </a:solidFill>
                <a:latin typeface="GyeonggiTitle Bold"/>
              </a:rPr>
              <a:t>Mapping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Mapping </a:t>
            </a:r>
            <a:r>
              <a:rPr lang="en-US" sz="6200" b="0" i="0" u="none" strike="noStrike">
                <a:solidFill>
                  <a:srgbClr val="A8AAAC"/>
                </a:solidFill>
                <a:ea typeface="GyeonggiTitle Bold"/>
              </a:rPr>
              <a:t>▸ </a:t>
            </a:r>
            <a:r>
              <a:rPr lang="en-US" sz="4000" b="0" i="0" u="none" strike="noStrike">
                <a:solidFill>
                  <a:srgbClr val="A8AAAC"/>
                </a:solidFill>
                <a:latin typeface="GyeonggiTitle Bold"/>
              </a:rPr>
              <a:t>Path Planning </a:t>
            </a:r>
            <a:r>
              <a:rPr lang="en-US" sz="6200" b="0" i="0" u="none" strike="noStrike">
                <a:solidFill>
                  <a:srgbClr val="A8AAAC"/>
                </a:solidFill>
                <a:ea typeface="GyeonggiTitle Bold"/>
              </a:rPr>
              <a:t>▸ </a:t>
            </a:r>
            <a:r>
              <a:rPr lang="ko-KR" sz="4000" b="0" i="0" u="none" strike="noStrike">
                <a:solidFill>
                  <a:srgbClr val="A8AAAC"/>
                </a:solidFill>
                <a:ea typeface="GyeonggiTitle Bold"/>
              </a:rPr>
              <a:t>주행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9" name="TextBox 59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4400" y="2095500"/>
            <a:ext cx="6959600" cy="732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5207000"/>
            <a:ext cx="3556000" cy="355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10800" y="2717800"/>
            <a:ext cx="45847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000000"/>
                </a:solidFill>
                <a:ea typeface="GyeonggiTitle Bold"/>
              </a:rPr>
              <a:t>현재위치</a:t>
            </a:r>
            <a:r>
              <a:rPr lang="en-US" sz="5600" b="0" i="0" u="none" strike="noStrike">
                <a:solidFill>
                  <a:srgbClr val="000000"/>
                </a:solidFill>
                <a:latin typeface="GyeonggiTitle Bold"/>
              </a:rPr>
              <a:t> </a:t>
            </a:r>
            <a:r>
              <a:rPr lang="ko-KR" sz="5600" b="0" i="0" u="none" strike="noStrike">
                <a:solidFill>
                  <a:srgbClr val="000000"/>
                </a:solidFill>
                <a:ea typeface="GyeonggiTitle Bold"/>
              </a:rPr>
              <a:t>기반</a:t>
            </a:r>
            <a:r>
              <a:rPr lang="en-US" sz="56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6300" b="0" i="0" u="none" strike="noStrike">
                <a:solidFill>
                  <a:srgbClr val="0376FF"/>
                </a:solidFill>
                <a:ea typeface="GyeonggiTitle Bold"/>
              </a:rPr>
              <a:t>경로갱신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74400" y="6045200"/>
            <a:ext cx="29845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900" b="0" i="0" u="none" strike="noStrike">
                <a:solidFill>
                  <a:srgbClr val="0376FF"/>
                </a:solidFill>
                <a:latin typeface="GyeonggiTitle Bold"/>
              </a:rPr>
              <a:t>A*</a:t>
            </a:r>
          </a:p>
          <a:p>
            <a:pPr lvl="0" algn="ctr">
              <a:lnSpc>
                <a:spcPct val="99600"/>
              </a:lnSpc>
            </a:pPr>
            <a:r>
              <a:rPr lang="ko-KR" sz="4900" b="0" i="0" u="none" strike="noStrike">
                <a:solidFill>
                  <a:srgbClr val="000000"/>
                </a:solidFill>
                <a:ea typeface="GyeonggiTitle Bold"/>
              </a:rPr>
              <a:t>경로탐색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A8AAAC"/>
                </a:solidFill>
                <a:latin typeface="GyeonggiTitle Bold"/>
              </a:rPr>
              <a:t>Mapping </a:t>
            </a:r>
            <a:r>
              <a:rPr lang="en-US" sz="6200" b="0" i="0" u="none" strike="noStrike">
                <a:solidFill>
                  <a:srgbClr val="A8AAAC"/>
                </a:solidFill>
                <a:ea typeface="GyeonggiTitle Bold"/>
              </a:rPr>
              <a:t>▸ 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Path Planning</a:t>
            </a:r>
            <a:r>
              <a:rPr lang="en-US" sz="4000" b="0" i="0" u="none" strike="noStrike">
                <a:solidFill>
                  <a:srgbClr val="A8AAAC"/>
                </a:solidFill>
                <a:latin typeface="GyeonggiTitle Bold"/>
              </a:rPr>
              <a:t> </a:t>
            </a:r>
            <a:r>
              <a:rPr lang="en-US" sz="6200" b="0" i="0" u="none" strike="noStrike">
                <a:solidFill>
                  <a:srgbClr val="A8AAAC"/>
                </a:solidFill>
                <a:ea typeface="GyeonggiTitle Bold"/>
              </a:rPr>
              <a:t>▸ </a:t>
            </a:r>
            <a:r>
              <a:rPr lang="ko-KR" sz="4000" b="0" i="0" u="none" strike="noStrike">
                <a:solidFill>
                  <a:srgbClr val="A8AAAC"/>
                </a:solidFill>
                <a:ea typeface="GyeonggiTitle Bold"/>
              </a:rPr>
              <a:t>주행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9000" y="1701800"/>
            <a:ext cx="6807200" cy="7874000"/>
          </a:xfrm>
          <a:prstGeom prst="rect">
            <a:avLst/>
          </a:prstGeom>
        </p:spPr>
      </p:pic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8300" y="1701800"/>
            <a:ext cx="8140700" cy="786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740900" y="2463800"/>
            <a:ext cx="187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>
                <a:solidFill>
                  <a:srgbClr val="FFE256"/>
                </a:solidFill>
                <a:ea typeface="GyeonggiTitle Bold"/>
              </a:rPr>
              <a:t>지역경로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40900" y="1866900"/>
            <a:ext cx="187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>
                <a:solidFill>
                  <a:srgbClr val="00BA1E"/>
                </a:solidFill>
                <a:ea typeface="GyeonggiTitle Bold"/>
              </a:rPr>
              <a:t>전역경로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900" y="3390900"/>
            <a:ext cx="2628900" cy="1244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40900" y="3048000"/>
            <a:ext cx="1879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>
                <a:solidFill>
                  <a:srgbClr val="FF0000"/>
                </a:solidFill>
                <a:ea typeface="GyeonggiTitle Bold"/>
              </a:rPr>
              <a:t>로봇방향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A8AAAC"/>
                </a:solidFill>
                <a:latin typeface="GyeonggiTitle Bold"/>
              </a:rPr>
              <a:t>Mapping </a:t>
            </a:r>
            <a:r>
              <a:rPr lang="en-US" sz="6200" b="0" i="0" u="none" strike="noStrike">
                <a:solidFill>
                  <a:srgbClr val="A8AAAC"/>
                </a:solidFill>
                <a:ea typeface="GyeonggiTitle Bold"/>
              </a:rPr>
              <a:t>▸ </a:t>
            </a:r>
            <a:r>
              <a:rPr lang="en-US" sz="4000" b="0" i="0" u="none" strike="noStrike">
                <a:solidFill>
                  <a:srgbClr val="A8AAAC"/>
                </a:solidFill>
                <a:latin typeface="GyeonggiTitle Bold"/>
              </a:rPr>
              <a:t>Path Planning </a:t>
            </a:r>
            <a:r>
              <a:rPr lang="en-US" sz="6200" b="0" i="0" u="none" strike="noStrike">
                <a:solidFill>
                  <a:srgbClr val="A8AAAC"/>
                </a:solidFill>
                <a:ea typeface="GyeonggiTitle Bold"/>
              </a:rPr>
              <a:t>▸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주행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1498600"/>
            <a:ext cx="10744200" cy="805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5537200"/>
            <a:ext cx="3429000" cy="2616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OCR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35800" y="1524000"/>
            <a:ext cx="4521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BEFORE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OCR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2603500"/>
            <a:ext cx="97155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4114800"/>
            <a:ext cx="8953500" cy="549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0" y="2959100"/>
            <a:ext cx="44196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4648200"/>
            <a:ext cx="2540000" cy="3784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147800" y="2882900"/>
            <a:ext cx="2324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031223"/>
                </a:solidFill>
                <a:latin typeface="GyeonggiTitle Bold"/>
              </a:rPr>
              <a:t>6%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OCR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3517900"/>
            <a:ext cx="7988300" cy="184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5143500"/>
            <a:ext cx="7810500" cy="203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6921500"/>
            <a:ext cx="7937500" cy="172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2654300"/>
            <a:ext cx="104648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351000" y="2870200"/>
            <a:ext cx="2374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900" b="0" i="0" u="none" strike="noStrike">
                <a:solidFill>
                  <a:srgbClr val="FF0000"/>
                </a:solidFill>
                <a:latin typeface="GyeonggiTitle Bold"/>
              </a:rPr>
              <a:t>99%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800" y="2908300"/>
            <a:ext cx="4737100" cy="939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47700" y="5829300"/>
            <a:ext cx="3848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명암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재분배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33400" y="5499100"/>
            <a:ext cx="4965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전기차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번호판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영역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추출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46900" y="1524000"/>
            <a:ext cx="4521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>
                <a:solidFill>
                  <a:srgbClr val="FF0000"/>
                </a:solidFill>
                <a:latin typeface="GyeonggiTitle Bold"/>
              </a:rPr>
              <a:t>AFTER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3517900"/>
            <a:ext cx="79883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5143500"/>
            <a:ext cx="7810500" cy="203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6921500"/>
            <a:ext cx="7937500" cy="1727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OCR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2654300"/>
            <a:ext cx="10464800" cy="1054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351000" y="2870200"/>
            <a:ext cx="2374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900" b="0" i="0" u="none" strike="noStrike">
                <a:solidFill>
                  <a:srgbClr val="FF0000"/>
                </a:solidFill>
                <a:latin typeface="GyeonggiTitle Bold"/>
              </a:rPr>
              <a:t>99%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800" y="2908300"/>
            <a:ext cx="4737100" cy="939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013200" y="8978900"/>
            <a:ext cx="10160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문자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인식과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전처리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기능으로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2FA599"/>
                </a:solidFill>
                <a:ea typeface="GyeonggiTitle Bold"/>
              </a:rPr>
              <a:t>인식률</a:t>
            </a:r>
            <a:r>
              <a:rPr lang="en-US" sz="43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2FA599"/>
                </a:solidFill>
                <a:ea typeface="GyeonggiTitle Bold"/>
              </a:rPr>
              <a:t>개선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20700" y="5499100"/>
            <a:ext cx="4965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전기차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번호판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영역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추출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46900" y="1524000"/>
            <a:ext cx="4521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300" b="0" i="0" u="none" strike="noStrike">
                <a:solidFill>
                  <a:srgbClr val="FF0000"/>
                </a:solidFill>
                <a:latin typeface="GyeonggiTitle Bold"/>
              </a:rPr>
              <a:t>AFTER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7700" y="5829300"/>
            <a:ext cx="3848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명암</a:t>
            </a:r>
            <a:r>
              <a:rPr lang="en-US" sz="4300" b="0" i="0" u="none" strike="noStrike">
                <a:solidFill>
                  <a:srgbClr val="031223"/>
                </a:solidFill>
                <a:latin typeface="GyeonggiTitle Bold"/>
              </a:rPr>
              <a:t> </a:t>
            </a:r>
            <a:r>
              <a:rPr lang="ko-KR" sz="4300" b="0" i="0" u="none" strike="noStrike">
                <a:solidFill>
                  <a:srgbClr val="031223"/>
                </a:solidFill>
                <a:ea typeface="GyeonggiTitle Bold"/>
              </a:rPr>
              <a:t>재분배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2700"/>
            <a:ext cx="18288000" cy="2654300"/>
          </a:xfrm>
          <a:prstGeom prst="rect">
            <a:avLst/>
          </a:prstGeom>
          <a:effectLst>
            <a:outerShdw blurRad="261864" dist="509221" dir="16200000">
              <a:srgbClr val="051F45">
                <a:alpha val="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400" y="2971800"/>
            <a:ext cx="9728200" cy="650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2933700"/>
            <a:ext cx="7988300" cy="430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2FA599"/>
                </a:solidFill>
                <a:ea typeface="GyeonggiTitle Bold"/>
              </a:rPr>
              <a:t>아이디어</a:t>
            </a:r>
          </a:p>
          <a:p>
            <a:pPr lvl="0" algn="ctr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2FA599"/>
                </a:solidFill>
                <a:ea typeface="GyeonggiTitle Bold"/>
              </a:rPr>
              <a:t>선정</a:t>
            </a:r>
            <a:r>
              <a:rPr lang="en-US" sz="130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13000" b="0" i="0" u="none" strike="noStrike">
                <a:solidFill>
                  <a:srgbClr val="2FA599"/>
                </a:solidFill>
                <a:ea typeface="GyeonggiTitle Bold"/>
              </a:rPr>
              <a:t>배경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6600" y="2133600"/>
            <a:ext cx="11734800" cy="288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000000"/>
                </a:solidFill>
                <a:ea typeface="GyeonggiTitle Bold"/>
              </a:rPr>
              <a:t>먼저</a:t>
            </a:r>
            <a:r>
              <a:rPr lang="en-US" sz="72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7200" b="0" i="0" u="none" strike="noStrike">
                <a:solidFill>
                  <a:srgbClr val="000000"/>
                </a:solidFill>
                <a:ea typeface="GyeonggiTitle Bold"/>
              </a:rPr>
              <a:t>예약한</a:t>
            </a:r>
            <a:r>
              <a:rPr lang="en-US" sz="72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7200" b="0" i="0" u="none" strike="noStrike">
                <a:solidFill>
                  <a:srgbClr val="000000"/>
                </a:solidFill>
                <a:ea typeface="GyeonggiTitle Bold"/>
              </a:rPr>
              <a:t>이용자</a:t>
            </a:r>
            <a:r>
              <a:rPr lang="en-US" sz="7200" b="0" i="0" u="none" strike="noStrike">
                <a:solidFill>
                  <a:srgbClr val="000000"/>
                </a:solidFill>
                <a:latin typeface="GyeonggiTitle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10200" b="0" i="0" u="none" strike="noStrike">
                <a:solidFill>
                  <a:srgbClr val="FFCD4A"/>
                </a:solidFill>
                <a:ea typeface="GyeonggiTitle Bold"/>
              </a:rPr>
              <a:t>우선</a:t>
            </a:r>
            <a:r>
              <a:rPr lang="en-US" sz="10200" b="0" i="0" u="none" strike="noStrike">
                <a:solidFill>
                  <a:srgbClr val="FFCD4A"/>
                </a:solidFill>
                <a:latin typeface="GyeonggiTitle Bold"/>
              </a:rPr>
              <a:t> </a:t>
            </a:r>
            <a:r>
              <a:rPr lang="ko-KR" sz="10200" b="0" i="0" u="none" strike="noStrike">
                <a:solidFill>
                  <a:srgbClr val="FFCD4A"/>
                </a:solidFill>
                <a:ea typeface="GyeonggiTitle Bold"/>
              </a:rPr>
              <a:t>충전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25800" y="6045200"/>
            <a:ext cx="11823700" cy="290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300" b="0" i="0" u="none" strike="noStrike">
                <a:solidFill>
                  <a:srgbClr val="000000"/>
                </a:solidFill>
                <a:ea typeface="GyeonggiTitle Bold"/>
              </a:rPr>
              <a:t>충전로봇</a:t>
            </a:r>
            <a:r>
              <a:rPr lang="en-US" sz="73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7300" b="0" i="0" u="none" strike="noStrike">
                <a:solidFill>
                  <a:srgbClr val="000000"/>
                </a:solidFill>
                <a:ea typeface="GyeonggiTitle Bold"/>
              </a:rPr>
              <a:t>유휴시간</a:t>
            </a:r>
            <a:r>
              <a:rPr lang="en-US" sz="7300" b="0" i="0" u="none" strike="noStrike">
                <a:solidFill>
                  <a:srgbClr val="000000"/>
                </a:solidFill>
                <a:latin typeface="GyeonggiTitle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10300" b="0" i="0" u="none" strike="noStrike">
                <a:solidFill>
                  <a:srgbClr val="FFCD4A"/>
                </a:solidFill>
                <a:ea typeface="GyeonggiTitle Bold"/>
              </a:rPr>
              <a:t>최소화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76600" y="2133600"/>
            <a:ext cx="11734800" cy="288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000000"/>
                </a:solidFill>
                <a:ea typeface="GyeonggiTitle Bold"/>
              </a:rPr>
              <a:t>먼저</a:t>
            </a:r>
            <a:r>
              <a:rPr lang="en-US" sz="72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7200" b="0" i="0" u="none" strike="noStrike">
                <a:solidFill>
                  <a:srgbClr val="000000"/>
                </a:solidFill>
                <a:ea typeface="GyeonggiTitle Bold"/>
              </a:rPr>
              <a:t>예약한</a:t>
            </a:r>
            <a:r>
              <a:rPr lang="en-US" sz="72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7200" b="0" i="0" u="none" strike="noStrike">
                <a:solidFill>
                  <a:srgbClr val="000000"/>
                </a:solidFill>
                <a:ea typeface="GyeonggiTitle Bold"/>
              </a:rPr>
              <a:t>이용자</a:t>
            </a:r>
            <a:r>
              <a:rPr lang="en-US" sz="7200" b="0" i="0" u="none" strike="noStrike">
                <a:solidFill>
                  <a:srgbClr val="000000"/>
                </a:solidFill>
                <a:latin typeface="GyeonggiTitle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10200" b="0" i="0" u="none" strike="noStrike">
                <a:solidFill>
                  <a:srgbClr val="FFCD4A"/>
                </a:solidFill>
                <a:ea typeface="GyeonggiTitle Bold"/>
              </a:rPr>
              <a:t>우선</a:t>
            </a:r>
            <a:r>
              <a:rPr lang="en-US" sz="10200" b="0" i="0" u="none" strike="noStrike">
                <a:solidFill>
                  <a:srgbClr val="FFCD4A"/>
                </a:solidFill>
                <a:latin typeface="GyeonggiTitle Bold"/>
              </a:rPr>
              <a:t> </a:t>
            </a:r>
            <a:r>
              <a:rPr lang="ko-KR" sz="10200" b="0" i="0" u="none" strike="noStrike">
                <a:solidFill>
                  <a:srgbClr val="FFCD4A"/>
                </a:solidFill>
                <a:ea typeface="GyeonggiTitle Bold"/>
              </a:rPr>
              <a:t>충전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/>
          <p:cNvSpPr txBox="1"/>
          <p:nvPr/>
        </p:nvSpPr>
        <p:spPr>
          <a:xfrm>
            <a:off x="3530600" y="2921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추가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975100"/>
            <a:ext cx="112268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5740400"/>
            <a:ext cx="11226800" cy="187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900" y="5702300"/>
            <a:ext cx="35687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4102100"/>
            <a:ext cx="2095500" cy="160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5918200"/>
            <a:ext cx="2095500" cy="1600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800" y="3657600"/>
            <a:ext cx="1193800" cy="215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741400" y="31877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975100"/>
            <a:ext cx="112268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5740400"/>
            <a:ext cx="11226800" cy="187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900" y="5702300"/>
            <a:ext cx="35687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4102100"/>
            <a:ext cx="20955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5918200"/>
            <a:ext cx="2095500" cy="160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30600" y="2921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추가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4089400"/>
            <a:ext cx="2311400" cy="165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67400" y="4381500"/>
            <a:ext cx="2400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700" b="0" i="0" u="none" strike="noStrike">
                <a:solidFill>
                  <a:srgbClr val="FFFFFF"/>
                </a:solidFill>
                <a:latin typeface="GyeonggiTitle Bold"/>
              </a:rPr>
              <a:t> 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2800" y="3657600"/>
            <a:ext cx="1193800" cy="215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741400" y="31877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975100"/>
            <a:ext cx="112268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5740400"/>
            <a:ext cx="11226800" cy="187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900" y="5702300"/>
            <a:ext cx="35687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4102100"/>
            <a:ext cx="20955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5918200"/>
            <a:ext cx="2095500" cy="160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30600" y="2921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추가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4089400"/>
            <a:ext cx="2311400" cy="165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67400" y="4381500"/>
            <a:ext cx="2400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700" b="0" i="0" u="none" strike="noStrike">
                <a:solidFill>
                  <a:srgbClr val="FFFFFF"/>
                </a:solidFill>
                <a:latin typeface="GyeonggiTitle Bold"/>
              </a:rPr>
              <a:t> 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800" y="5867400"/>
            <a:ext cx="3708400" cy="1663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680200" y="6159500"/>
            <a:ext cx="2082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700" b="0" i="0" u="none" strike="noStrike">
                <a:solidFill>
                  <a:srgbClr val="FFFFFF"/>
                </a:solidFill>
                <a:latin typeface="GyeonggiTitle Bold"/>
              </a:rPr>
              <a:t> 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2800" y="3657600"/>
            <a:ext cx="1193800" cy="215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741400" y="31877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975100"/>
            <a:ext cx="112268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5740400"/>
            <a:ext cx="11226800" cy="187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900" y="5702300"/>
            <a:ext cx="35687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4102100"/>
            <a:ext cx="20955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5918200"/>
            <a:ext cx="2095500" cy="160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30600" y="2921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추가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4089400"/>
            <a:ext cx="2311400" cy="165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67400" y="4381500"/>
            <a:ext cx="2400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700" b="0" i="0" u="none" strike="noStrike">
                <a:solidFill>
                  <a:srgbClr val="FFFFFF"/>
                </a:solidFill>
                <a:latin typeface="GyeonggiTitle Bold"/>
              </a:rPr>
              <a:t> 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800" y="5867400"/>
            <a:ext cx="3708400" cy="1663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680200" y="6159500"/>
            <a:ext cx="2082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700" b="0" i="0" u="none" strike="noStrike">
                <a:solidFill>
                  <a:srgbClr val="FFFFFF"/>
                </a:solidFill>
                <a:latin typeface="GyeonggiTitle Bold"/>
              </a:rPr>
              <a:t>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7899400"/>
            <a:ext cx="10477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충전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종료시간이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가장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빠른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충전기에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배치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300" y="4076700"/>
            <a:ext cx="3810000" cy="1638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940800" y="4394200"/>
            <a:ext cx="23749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600" y="5854700"/>
            <a:ext cx="2311400" cy="1651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588500" y="6159500"/>
            <a:ext cx="2387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12800" y="3657600"/>
            <a:ext cx="1193800" cy="215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741400" y="31877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975100"/>
            <a:ext cx="112268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5740400"/>
            <a:ext cx="11226800" cy="187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900" y="5702300"/>
            <a:ext cx="35687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4102100"/>
            <a:ext cx="20955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5918200"/>
            <a:ext cx="2095500" cy="160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30600" y="2921000"/>
            <a:ext cx="7772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취소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-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2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취소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4089400"/>
            <a:ext cx="2311400" cy="165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67400" y="4381500"/>
            <a:ext cx="2400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700" b="0" i="0" u="none" strike="noStrike">
                <a:solidFill>
                  <a:srgbClr val="FFFFFF"/>
                </a:solidFill>
                <a:latin typeface="GyeonggiTitle Bold"/>
              </a:rPr>
              <a:t> 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800" y="5867400"/>
            <a:ext cx="3708400" cy="1663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680200" y="6159500"/>
            <a:ext cx="2082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700" b="0" i="0" u="none" strike="noStrike">
                <a:solidFill>
                  <a:srgbClr val="FFFFFF"/>
                </a:solidFill>
                <a:latin typeface="GyeonggiTitle Bold"/>
              </a:rPr>
              <a:t> 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300" y="4076700"/>
            <a:ext cx="3810000" cy="1638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940800" y="4394200"/>
            <a:ext cx="23749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600" y="5854700"/>
            <a:ext cx="2311400" cy="1651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588500" y="6159500"/>
            <a:ext cx="2387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12800" y="3657600"/>
            <a:ext cx="1193800" cy="215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741400" y="31877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2819400"/>
            <a:ext cx="112268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4584700"/>
            <a:ext cx="11226800" cy="187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900" y="4546600"/>
            <a:ext cx="35687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2933700"/>
            <a:ext cx="20955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4749800"/>
            <a:ext cx="2095500" cy="160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30600" y="1765300"/>
            <a:ext cx="7772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취소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-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2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취소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2933700"/>
            <a:ext cx="2311400" cy="165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67400" y="3225800"/>
            <a:ext cx="2400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700" b="0" i="0" u="none" strike="noStrike">
                <a:solidFill>
                  <a:srgbClr val="FFFFFF"/>
                </a:solidFill>
                <a:latin typeface="GyeonggiTitle Bold"/>
              </a:rPr>
              <a:t> 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300" y="2921000"/>
            <a:ext cx="3810000" cy="1638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940800" y="3238500"/>
            <a:ext cx="23749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3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600" y="4699000"/>
            <a:ext cx="2311400" cy="1651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588500" y="4991100"/>
            <a:ext cx="2387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2800" y="2540000"/>
            <a:ext cx="1193800" cy="215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741400" y="20574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7861300"/>
            <a:ext cx="11226800" cy="1879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530600" y="6807200"/>
            <a:ext cx="7772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재배치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대기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큐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2800" y="7581900"/>
            <a:ext cx="1193800" cy="215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741400" y="70993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2819400"/>
            <a:ext cx="112268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4584700"/>
            <a:ext cx="11226800" cy="187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900" y="4546600"/>
            <a:ext cx="35687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2933700"/>
            <a:ext cx="20955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4749800"/>
            <a:ext cx="2095500" cy="160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30600" y="1765300"/>
            <a:ext cx="7772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취소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-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2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취소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2933700"/>
            <a:ext cx="2311400" cy="165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67400" y="3225800"/>
            <a:ext cx="2400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700" b="0" i="0" u="none" strike="noStrike">
                <a:solidFill>
                  <a:srgbClr val="FFFFFF"/>
                </a:solidFill>
                <a:latin typeface="GyeonggiTitle Bold"/>
              </a:rPr>
              <a:t> 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7861300"/>
            <a:ext cx="11226800" cy="187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30600" y="6807200"/>
            <a:ext cx="7772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재배치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대기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큐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2800" y="2540000"/>
            <a:ext cx="1193800" cy="215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741400" y="20574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2800" y="7581900"/>
            <a:ext cx="1193800" cy="215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741400" y="70993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200" y="7988300"/>
            <a:ext cx="3810000" cy="1638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330700" y="8293100"/>
            <a:ext cx="23749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300" y="7988300"/>
            <a:ext cx="2311400" cy="1651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442200" y="8280400"/>
            <a:ext cx="2387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4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3022600"/>
            <a:ext cx="9207500" cy="276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0" y="3695700"/>
            <a:ext cx="4889500" cy="543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6286500"/>
            <a:ext cx="7302500" cy="289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6273800"/>
            <a:ext cx="2959100" cy="295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702800" y="6642100"/>
            <a:ext cx="1028700" cy="58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219700" y="1536700"/>
            <a:ext cx="80010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700" b="0" i="0" u="none" strike="noStrike">
                <a:solidFill>
                  <a:srgbClr val="051F45"/>
                </a:solidFill>
                <a:ea typeface="GyeonggiTitle Bold"/>
              </a:rPr>
              <a:t>전기차</a:t>
            </a:r>
            <a:r>
              <a:rPr lang="en-US" sz="57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5700" b="0" i="0" u="none" strike="noStrike">
                <a:solidFill>
                  <a:srgbClr val="051F45"/>
                </a:solidFill>
                <a:ea typeface="GyeonggiTitle Bold"/>
              </a:rPr>
              <a:t>충전기의</a:t>
            </a:r>
            <a:r>
              <a:rPr lang="en-US" sz="57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6300" b="0" i="0" u="none" strike="noStrike">
                <a:solidFill>
                  <a:srgbClr val="EC3048"/>
                </a:solidFill>
                <a:ea typeface="GyeonggiTitle Bold"/>
              </a:rPr>
              <a:t>독점</a:t>
            </a:r>
            <a:r>
              <a:rPr lang="en-US" sz="57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5700" b="0" i="0" u="none" strike="noStrike">
                <a:solidFill>
                  <a:srgbClr val="051F45"/>
                </a:solidFill>
                <a:ea typeface="GyeonggiTitle Bold"/>
              </a:rPr>
              <a:t>문제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아이디어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선정배경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2819400"/>
            <a:ext cx="112268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4584700"/>
            <a:ext cx="11226800" cy="187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900" y="4546600"/>
            <a:ext cx="35687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2933700"/>
            <a:ext cx="20955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4749800"/>
            <a:ext cx="2095500" cy="160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30600" y="1765300"/>
            <a:ext cx="7772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취소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-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2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취소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2933700"/>
            <a:ext cx="2311400" cy="165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67400" y="3225800"/>
            <a:ext cx="2400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700" b="0" i="0" u="none" strike="noStrike">
                <a:solidFill>
                  <a:srgbClr val="FFFFFF"/>
                </a:solidFill>
                <a:latin typeface="GyeonggiTitle Bold"/>
              </a:rPr>
              <a:t> 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7861300"/>
            <a:ext cx="11226800" cy="187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30600" y="6807200"/>
            <a:ext cx="7772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재배치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대기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큐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0" y="4711700"/>
            <a:ext cx="3810000" cy="1638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591300" y="5016500"/>
            <a:ext cx="23749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200" y="7975600"/>
            <a:ext cx="2311400" cy="1651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606800" y="8267700"/>
            <a:ext cx="2387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2800" y="7581900"/>
            <a:ext cx="1193800" cy="215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741400" y="70993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2800" y="2540000"/>
            <a:ext cx="1193800" cy="215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741400" y="20574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예약</a:t>
            </a: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6200" b="0" i="0" u="none" strike="noStrike">
                <a:solidFill>
                  <a:srgbClr val="2FA599"/>
                </a:solidFill>
                <a:ea typeface="GyeonggiTitle Bold"/>
              </a:rPr>
              <a:t>스케쥴링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2819400"/>
            <a:ext cx="11226800" cy="187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4584700"/>
            <a:ext cx="11226800" cy="187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900" y="4546600"/>
            <a:ext cx="35687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2933700"/>
            <a:ext cx="20955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4749800"/>
            <a:ext cx="2095500" cy="160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30600" y="1765300"/>
            <a:ext cx="7772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취소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-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예약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2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취소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2933700"/>
            <a:ext cx="2311400" cy="165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67400" y="3225800"/>
            <a:ext cx="2400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700" b="0" i="0" u="none" strike="noStrike">
                <a:solidFill>
                  <a:srgbClr val="FFFFFF"/>
                </a:solidFill>
                <a:latin typeface="GyeonggiTitle Bold"/>
              </a:rPr>
              <a:t> 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7861300"/>
            <a:ext cx="11226800" cy="1879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30600" y="6807200"/>
            <a:ext cx="7772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재배치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대기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큐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0" y="4711700"/>
            <a:ext cx="3810000" cy="1638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591300" y="5016500"/>
            <a:ext cx="23749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400" y="2921000"/>
            <a:ext cx="2311400" cy="1651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242300" y="3213100"/>
            <a:ext cx="2387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600" b="0" i="0" u="none" strike="noStrike">
                <a:solidFill>
                  <a:srgbClr val="FFFFFF"/>
                </a:solidFill>
                <a:ea typeface="GyeonggiTitle Bold"/>
              </a:rPr>
              <a:t>예약</a:t>
            </a:r>
            <a:r>
              <a:rPr lang="en-US" sz="5600" b="0" i="0" u="none" strike="noStrike">
                <a:solidFill>
                  <a:srgbClr val="FFFFFF"/>
                </a:solidFill>
                <a:latin typeface="GyeonggiTitle Bold"/>
              </a:rPr>
              <a:t> 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2800" y="2540000"/>
            <a:ext cx="1193800" cy="215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741400" y="20574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2800" y="7581900"/>
            <a:ext cx="1193800" cy="215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741400" y="7099300"/>
            <a:ext cx="952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700C09"/>
                </a:solidFill>
                <a:ea typeface="GyeonggiTitle Bold"/>
              </a:rPr>
              <a:t>시간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4978400"/>
            <a:ext cx="9359900" cy="123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47800"/>
            <a:ext cx="6642100" cy="8610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7500" y="444500"/>
            <a:ext cx="93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5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2425700"/>
            <a:ext cx="28067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68100" y="2476500"/>
            <a:ext cx="30480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900" b="0" i="0" u="none" strike="noStrike">
                <a:solidFill>
                  <a:srgbClr val="000000"/>
                </a:solidFill>
                <a:ea typeface="GyeonggiTitle Bold"/>
              </a:rPr>
              <a:t>를</a:t>
            </a:r>
            <a:r>
              <a:rPr lang="en-US" sz="49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900" b="0" i="0" u="none" strike="noStrike">
                <a:solidFill>
                  <a:srgbClr val="000000"/>
                </a:solidFill>
                <a:ea typeface="GyeonggiTitle Bold"/>
              </a:rPr>
              <a:t>이용한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51900" y="3505200"/>
            <a:ext cx="5664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900" b="0" i="0" u="none" strike="noStrike">
                <a:solidFill>
                  <a:srgbClr val="000000"/>
                </a:solidFill>
                <a:ea typeface="GyeonggiTitle Bold"/>
              </a:rPr>
              <a:t>테스트</a:t>
            </a:r>
            <a:r>
              <a:rPr lang="en-US" sz="49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900" b="0" i="0" u="none" strike="noStrike">
                <a:solidFill>
                  <a:srgbClr val="000000"/>
                </a:solidFill>
                <a:ea typeface="GyeonggiTitle Bold"/>
              </a:rPr>
              <a:t>커버리지</a:t>
            </a:r>
            <a:r>
              <a:rPr lang="en-US" sz="49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900" b="0" i="0" u="none" strike="noStrike">
                <a:solidFill>
                  <a:srgbClr val="000000"/>
                </a:solidFill>
                <a:ea typeface="GyeonggiTitle Bold"/>
              </a:rPr>
              <a:t>측정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TDD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4978400"/>
            <a:ext cx="9359900" cy="123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47800"/>
            <a:ext cx="6642100" cy="8610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7500" y="444500"/>
            <a:ext cx="93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5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2425700"/>
            <a:ext cx="2806700" cy="110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68100" y="2476500"/>
            <a:ext cx="30480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900" b="0" i="0" u="none" strike="noStrike">
                <a:solidFill>
                  <a:srgbClr val="000000"/>
                </a:solidFill>
                <a:ea typeface="GyeonggiTitle Bold"/>
              </a:rPr>
              <a:t>를</a:t>
            </a:r>
            <a:r>
              <a:rPr lang="en-US" sz="49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900" b="0" i="0" u="none" strike="noStrike">
                <a:solidFill>
                  <a:srgbClr val="000000"/>
                </a:solidFill>
                <a:ea typeface="GyeonggiTitle Bold"/>
              </a:rPr>
              <a:t>이용한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51900" y="3505200"/>
            <a:ext cx="56642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900" b="0" i="0" u="none" strike="noStrike">
                <a:solidFill>
                  <a:srgbClr val="000000"/>
                </a:solidFill>
                <a:ea typeface="GyeonggiTitle Bold"/>
              </a:rPr>
              <a:t>테스트</a:t>
            </a:r>
            <a:r>
              <a:rPr lang="en-US" sz="49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900" b="0" i="0" u="none" strike="noStrike">
                <a:solidFill>
                  <a:srgbClr val="000000"/>
                </a:solidFill>
                <a:ea typeface="GyeonggiTitle Bold"/>
              </a:rPr>
              <a:t>커버리지</a:t>
            </a:r>
            <a:r>
              <a:rPr lang="en-US" sz="49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900" b="0" i="0" u="none" strike="noStrike">
                <a:solidFill>
                  <a:srgbClr val="000000"/>
                </a:solidFill>
                <a:ea typeface="GyeonggiTitle Bold"/>
              </a:rPr>
              <a:t>측정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55100" y="6959600"/>
            <a:ext cx="74930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500" b="0" i="0" u="none" strike="noStrike">
                <a:solidFill>
                  <a:srgbClr val="000000"/>
                </a:solidFill>
                <a:ea typeface="GyeonggiTitle Bold"/>
              </a:rPr>
              <a:t>총</a:t>
            </a:r>
            <a:r>
              <a:rPr lang="en-US" sz="65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GyeonggiTitle Bold"/>
              </a:rPr>
              <a:t>테스트</a:t>
            </a:r>
            <a:r>
              <a:rPr lang="en-US" sz="65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6500" b="0" i="0" u="none" strike="noStrike">
                <a:solidFill>
                  <a:srgbClr val="000000"/>
                </a:solidFill>
                <a:ea typeface="GyeonggiTitle Bold"/>
              </a:rPr>
              <a:t>수</a:t>
            </a:r>
            <a:r>
              <a:rPr lang="en-US" sz="65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en-US" sz="7100" b="0" i="0" u="none" strike="noStrike">
                <a:solidFill>
                  <a:srgbClr val="2FA599"/>
                </a:solidFill>
                <a:latin typeface="GyeonggiTitle Bold"/>
              </a:rPr>
              <a:t>202</a:t>
            </a:r>
            <a:r>
              <a:rPr lang="ko-KR" sz="7100" b="0" i="0" u="none" strike="noStrike">
                <a:solidFill>
                  <a:srgbClr val="2FA599"/>
                </a:solidFill>
                <a:ea typeface="GyeonggiTitle Bold"/>
              </a:rPr>
              <a:t>개</a:t>
            </a:r>
          </a:p>
          <a:p>
            <a:pPr lvl="0" algn="ctr">
              <a:lnSpc>
                <a:spcPct val="99600"/>
              </a:lnSpc>
            </a:pPr>
            <a:r>
              <a:rPr lang="ko-KR" sz="6500" b="0" i="0" u="none" strike="noStrike">
                <a:solidFill>
                  <a:srgbClr val="000000"/>
                </a:solidFill>
                <a:ea typeface="GyeonggiTitle Bold"/>
              </a:rPr>
              <a:t>커버리지</a:t>
            </a:r>
            <a:r>
              <a:rPr lang="en-US" sz="65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en-US" sz="7100" b="0" i="0" u="none" strike="noStrike">
                <a:solidFill>
                  <a:srgbClr val="2FA599"/>
                </a:solidFill>
                <a:latin typeface="GyeonggiTitle Bold"/>
              </a:rPr>
              <a:t>100%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02100" y="152400"/>
            <a:ext cx="10096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200" b="0" i="0" u="none" strike="noStrike">
                <a:solidFill>
                  <a:srgbClr val="2FA599"/>
                </a:solidFill>
                <a:latin typeface="GyeonggiTitle Bold"/>
              </a:rPr>
              <a:t>TDD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구현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사항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2700"/>
            <a:ext cx="18288000" cy="2654300"/>
          </a:xfrm>
          <a:prstGeom prst="rect">
            <a:avLst/>
          </a:prstGeom>
          <a:effectLst>
            <a:outerShdw blurRad="261864" dist="509221" dir="16200000">
              <a:srgbClr val="051F45">
                <a:alpha val="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400" y="2971800"/>
            <a:ext cx="9728200" cy="650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54100" y="3924300"/>
            <a:ext cx="79883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3000" b="0" i="0" u="none" strike="noStrike">
                <a:solidFill>
                  <a:srgbClr val="2FA599"/>
                </a:solidFill>
                <a:ea typeface="GyeonggiTitle Bold"/>
              </a:rPr>
              <a:t>팀원</a:t>
            </a:r>
            <a:r>
              <a:rPr lang="en-US" sz="13000" b="0" i="0" u="none" strike="noStrike">
                <a:solidFill>
                  <a:srgbClr val="2FA599"/>
                </a:solidFill>
                <a:latin typeface="GyeonggiTitle Bold"/>
              </a:rPr>
              <a:t> </a:t>
            </a:r>
            <a:r>
              <a:rPr lang="ko-KR" sz="13000" b="0" i="0" u="none" strike="noStrike">
                <a:solidFill>
                  <a:srgbClr val="2FA599"/>
                </a:solidFill>
                <a:ea typeface="GyeonggiTitle Bold"/>
              </a:rPr>
              <a:t>소개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1905000"/>
            <a:ext cx="2908300" cy="7416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05000"/>
            <a:ext cx="5473700" cy="741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3556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팀원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79400"/>
            <a:ext cx="927100" cy="92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2100" y="4318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0" y="6756400"/>
            <a:ext cx="7099300" cy="397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5100"/>
            <a:ext cx="5283200" cy="383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00" y="1866900"/>
            <a:ext cx="2908300" cy="741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6756400"/>
            <a:ext cx="5283200" cy="383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6900" y="-203200"/>
            <a:ext cx="6743700" cy="350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3136900"/>
            <a:ext cx="7099300" cy="397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1866900"/>
            <a:ext cx="5562600" cy="741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200000">
            <a:off x="10833100" y="7785100"/>
            <a:ext cx="1930400" cy="198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200000">
            <a:off x="11760200" y="4813300"/>
            <a:ext cx="1765300" cy="181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0">
            <a:off x="4787900" y="7543800"/>
            <a:ext cx="2133600" cy="218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0000">
            <a:off x="10452100" y="711200"/>
            <a:ext cx="2628900" cy="2692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0000">
            <a:off x="5321300" y="4648200"/>
            <a:ext cx="2133600" cy="218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524000"/>
            <a:ext cx="10033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7800" y="8750300"/>
            <a:ext cx="9144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alphaModFix amt="65000"/>
          </a:blip>
          <a:stretch>
            <a:fillRect/>
          </a:stretch>
        </p:blipFill>
        <p:spPr>
          <a:xfrm rot="60000">
            <a:off x="2222500" y="4724400"/>
            <a:ext cx="927100" cy="533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0000">
            <a:off x="-25400" y="3213100"/>
            <a:ext cx="6172200" cy="4038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 rot="-480000">
            <a:off x="14478000" y="6896100"/>
            <a:ext cx="1803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이택규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66900" y="3543300"/>
            <a:ext cx="1803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지예찬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90700" y="368300"/>
            <a:ext cx="1803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최재원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8800" y="3810000"/>
            <a:ext cx="1803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김채민</a:t>
            </a:r>
          </a:p>
        </p:txBody>
      </p:sp>
      <p:sp>
        <p:nvSpPr>
          <p:cNvPr id="22" name="TextBox 22"/>
          <p:cNvSpPr txBox="1"/>
          <p:nvPr/>
        </p:nvSpPr>
        <p:spPr>
          <a:xfrm rot="-420000">
            <a:off x="1841500" y="406400"/>
            <a:ext cx="1803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강효린</a:t>
            </a:r>
          </a:p>
        </p:txBody>
      </p:sp>
      <p:sp>
        <p:nvSpPr>
          <p:cNvPr id="23" name="TextBox 23"/>
          <p:cNvSpPr txBox="1"/>
          <p:nvPr/>
        </p:nvSpPr>
        <p:spPr>
          <a:xfrm rot="-60000">
            <a:off x="1866900" y="7213600"/>
            <a:ext cx="1803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김송은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4">
            <a:alphaModFix amt="58000"/>
          </a:blip>
          <a:stretch>
            <a:fillRect/>
          </a:stretch>
        </p:blipFill>
        <p:spPr>
          <a:xfrm rot="-360000">
            <a:off x="1181100" y="1587500"/>
            <a:ext cx="29845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60000">
            <a:off x="4597400" y="2286000"/>
            <a:ext cx="1612900" cy="1651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>
            <a:alphaModFix amt="58000"/>
          </a:blip>
          <a:stretch>
            <a:fillRect/>
          </a:stretch>
        </p:blipFill>
        <p:spPr>
          <a:xfrm>
            <a:off x="2298700" y="8051800"/>
            <a:ext cx="9398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>
            <a:alphaModFix amt="58000"/>
          </a:blip>
          <a:stretch>
            <a:fillRect/>
          </a:stretch>
        </p:blipFill>
        <p:spPr>
          <a:xfrm rot="-300000">
            <a:off x="13500100" y="8077200"/>
            <a:ext cx="2984500" cy="571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>
            <a:alphaModFix amt="58000"/>
          </a:blip>
          <a:stretch>
            <a:fillRect/>
          </a:stretch>
        </p:blipFill>
        <p:spPr>
          <a:xfrm rot="60000">
            <a:off x="14008100" y="1358900"/>
            <a:ext cx="2984500" cy="571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>
            <a:alphaModFix amt="58000"/>
          </a:blip>
          <a:stretch>
            <a:fillRect/>
          </a:stretch>
        </p:blipFill>
        <p:spPr>
          <a:xfrm>
            <a:off x="2286000" y="4711700"/>
            <a:ext cx="8509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>
            <a:alphaModFix amt="58000"/>
          </a:blip>
          <a:stretch>
            <a:fillRect/>
          </a:stretch>
        </p:blipFill>
        <p:spPr>
          <a:xfrm>
            <a:off x="14300200" y="4559300"/>
            <a:ext cx="2425700" cy="571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 rot="-360000">
            <a:off x="-279400" y="1485900"/>
            <a:ext cx="61722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GyeonggiTitle Bold"/>
              </a:rPr>
              <a:t>FE </a:t>
            </a:r>
            <a:r>
              <a:rPr lang="ko-KR" sz="4400" b="0" i="0" u="none" strike="noStrike">
                <a:solidFill>
                  <a:srgbClr val="000000"/>
                </a:solidFill>
                <a:ea typeface="GyeonggiTitle Bold"/>
              </a:rPr>
              <a:t>개발</a:t>
            </a:r>
            <a:r>
              <a:rPr lang="en-US" sz="44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GyeonggiTitle Bold"/>
              </a:rPr>
              <a:t>팀장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앱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디자인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UI/UX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44400" y="1257300"/>
            <a:ext cx="61722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GyeonggiTitle Bold"/>
              </a:rPr>
              <a:t> BE </a:t>
            </a:r>
            <a:r>
              <a:rPr lang="ko-KR" sz="4400" b="0" i="0" u="none" strike="noStrike">
                <a:solidFill>
                  <a:srgbClr val="000000"/>
                </a:solidFill>
                <a:ea typeface="GyeonggiTitle Bold"/>
              </a:rPr>
              <a:t>개발</a:t>
            </a:r>
            <a:r>
              <a:rPr lang="en-US" sz="44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00000"/>
                </a:solidFill>
                <a:ea typeface="GyeonggiTitle Bold"/>
              </a:rPr>
              <a:t>팀장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인프라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구축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-457200" y="4572000"/>
            <a:ext cx="6172200" cy="200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EC3048"/>
                </a:solidFill>
                <a:latin typeface="GyeonggiTitle Bold"/>
              </a:rPr>
              <a:t> </a:t>
            </a:r>
            <a:r>
              <a:rPr lang="en-US" sz="4400" b="0" i="0" u="none" strike="noStrike">
                <a:solidFill>
                  <a:srgbClr val="000000"/>
                </a:solidFill>
                <a:latin typeface="GyeonggiTitle Bold"/>
              </a:rPr>
              <a:t>QA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자율주행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인지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측위기능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구현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317500" y="7899400"/>
            <a:ext cx="6172200" cy="200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GyeonggiTitle Bold"/>
              </a:rPr>
              <a:t>PM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자율주행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 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판단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제어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기능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구현</a:t>
            </a:r>
          </a:p>
        </p:txBody>
      </p:sp>
      <p:sp>
        <p:nvSpPr>
          <p:cNvPr id="35" name="TextBox 35"/>
          <p:cNvSpPr txBox="1"/>
          <p:nvPr/>
        </p:nvSpPr>
        <p:spPr>
          <a:xfrm rot="-300000">
            <a:off x="12522200" y="7912100"/>
            <a:ext cx="59690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GyeonggiTitle Bold"/>
              </a:rPr>
              <a:t>A* </a:t>
            </a:r>
            <a:r>
              <a:rPr lang="ko-KR" sz="4400" b="0" i="0" u="none" strike="noStrike">
                <a:solidFill>
                  <a:srgbClr val="000000"/>
                </a:solidFill>
                <a:ea typeface="GyeonggiTitle Bold"/>
              </a:rPr>
              <a:t>알고리즘</a:t>
            </a:r>
            <a:r>
              <a:rPr lang="en-US" sz="39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3900" b="0" i="0" u="none" strike="noStrike">
                <a:solidFill>
                  <a:srgbClr val="000000"/>
                </a:solidFill>
                <a:ea typeface="GyeonggiTitle Bold"/>
              </a:rPr>
              <a:t>적용</a:t>
            </a:r>
          </a:p>
          <a:p>
            <a:pPr lvl="0" algn="ctr">
              <a:lnSpc>
                <a:spcPct val="99600"/>
              </a:lnSpc>
            </a:pPr>
            <a:r>
              <a:rPr lang="en-US" sz="3900" b="0" i="0" u="none" strike="noStrike">
                <a:solidFill>
                  <a:srgbClr val="000000"/>
                </a:solidFill>
                <a:latin typeface="GyeonggiTitle Bold"/>
              </a:rPr>
              <a:t>SIM CustomMap </a:t>
            </a:r>
            <a:r>
              <a:rPr lang="ko-KR" sz="3900" b="0" i="0" u="none" strike="noStrike">
                <a:solidFill>
                  <a:srgbClr val="000000"/>
                </a:solidFill>
                <a:ea typeface="GyeonggiTitle Bold"/>
              </a:rPr>
              <a:t>제작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44400" y="4406900"/>
            <a:ext cx="61722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000000"/>
                </a:solidFill>
                <a:latin typeface="GyeonggiTitle Bold"/>
              </a:rPr>
              <a:t> BE </a:t>
            </a:r>
            <a:r>
              <a:rPr lang="ko-KR" sz="4400" b="0" i="0" u="none" strike="noStrike">
                <a:solidFill>
                  <a:srgbClr val="000000"/>
                </a:solidFill>
                <a:ea typeface="GyeonggiTitle Bold"/>
              </a:rPr>
              <a:t>개발</a:t>
            </a: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엔티티</a:t>
            </a:r>
            <a:r>
              <a:rPr lang="en-US" sz="4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yeonggiTitle Bold"/>
              </a:rPr>
              <a:t>구현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3900" y="2120900"/>
            <a:ext cx="7200900" cy="575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>
                <a:solidFill>
                  <a:srgbClr val="000000"/>
                </a:solidFill>
                <a:ea typeface="GyeonggiTitle Bold"/>
              </a:rPr>
              <a:t>자동차와</a:t>
            </a:r>
            <a:r>
              <a:rPr lang="en-US" sz="70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7000" b="0" i="0" u="none" strike="noStrike">
                <a:solidFill>
                  <a:srgbClr val="000000"/>
                </a:solidFill>
                <a:ea typeface="GyeonggiTitle Bold"/>
              </a:rPr>
              <a:t>충전의</a:t>
            </a:r>
            <a:r>
              <a:rPr lang="en-US" sz="7000" b="0" i="0" u="none" strike="noStrike">
                <a:solidFill>
                  <a:srgbClr val="000000"/>
                </a:solidFill>
                <a:latin typeface="GyeonggiTitle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0400" b="0" i="0" u="none" strike="noStrike">
                <a:solidFill>
                  <a:srgbClr val="000000"/>
                </a:solidFill>
                <a:ea typeface="GyeonggiTitle Bold"/>
              </a:rPr>
              <a:t>새로운</a:t>
            </a:r>
            <a:r>
              <a:rPr lang="en-US" sz="104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10400" b="0" i="0" u="none" strike="noStrike">
                <a:solidFill>
                  <a:srgbClr val="000000"/>
                </a:solidFill>
                <a:ea typeface="GyeonggiTitle Bold"/>
              </a:rPr>
              <a:t>연결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3900" y="2120900"/>
            <a:ext cx="7200900" cy="575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000" b="0" i="0" u="none" strike="noStrike">
                <a:solidFill>
                  <a:srgbClr val="000000"/>
                </a:solidFill>
                <a:latin typeface="GyeonggiTitle Bold"/>
              </a:rPr>
              <a:t>  </a:t>
            </a:r>
          </a:p>
          <a:p>
            <a:pPr lvl="0" algn="l">
              <a:lnSpc>
                <a:spcPct val="99600"/>
              </a:lnSpc>
            </a:pPr>
            <a:r>
              <a:rPr lang="en-US" sz="10400" b="0" i="0" u="none" strike="noStrike">
                <a:solidFill>
                  <a:srgbClr val="000000"/>
                </a:solidFill>
                <a:latin typeface="GyeonggiTitle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300" b="0" i="0" u="none" strike="noStrike">
                <a:solidFill>
                  <a:srgbClr val="12887A"/>
                </a:solidFill>
                <a:ea typeface="GyeonggiTitle Bold"/>
              </a:rPr>
              <a:t>차지직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2700"/>
            <a:ext cx="18288000" cy="2654300"/>
          </a:xfrm>
          <a:prstGeom prst="rect">
            <a:avLst/>
          </a:prstGeom>
          <a:effectLst>
            <a:outerShdw blurRad="261864" dist="509221" dir="16200000">
              <a:srgbClr val="051F45">
                <a:alpha val="3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4965700"/>
            <a:ext cx="2730500" cy="256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">
            <a:off x="8255000" y="6007100"/>
            <a:ext cx="1346200" cy="1346200"/>
          </a:xfrm>
          <a:prstGeom prst="rect">
            <a:avLst/>
          </a:prstGeom>
          <a:effectLst>
            <a:outerShdw blurRad="40294" dist="113465" dir="3780000">
              <a:srgbClr val="000000">
                <a:alpha val="28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000">
            <a:off x="7810500" y="5727700"/>
            <a:ext cx="1346200" cy="1346200"/>
          </a:xfrm>
          <a:prstGeom prst="rect">
            <a:avLst/>
          </a:prstGeom>
          <a:effectLst>
            <a:outerShdw blurRad="40294" dist="113465" dir="3780000">
              <a:srgbClr val="000000">
                <a:alpha val="28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0000">
            <a:off x="7150100" y="5092700"/>
            <a:ext cx="1841500" cy="1676400"/>
          </a:xfrm>
          <a:prstGeom prst="rect">
            <a:avLst/>
          </a:prstGeom>
          <a:effectLst>
            <a:outerShdw blurRad="63134" dist="142029" dir="3780000">
              <a:srgbClr val="000000">
                <a:alpha val="28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2700"/>
            <a:ext cx="18288000" cy="2654300"/>
          </a:xfrm>
          <a:prstGeom prst="rect">
            <a:avLst/>
          </a:prstGeom>
          <a:effectLst>
            <a:outerShdw blurRad="261864" dist="509221" dir="16200000">
              <a:srgbClr val="051F45">
                <a:alpha val="3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400" y="2971800"/>
            <a:ext cx="9728200" cy="650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79600" y="3619500"/>
            <a:ext cx="7493000" cy="325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7000" b="0" i="0" u="none" strike="noStrike">
                <a:solidFill>
                  <a:srgbClr val="000000"/>
                </a:solidFill>
                <a:latin typeface="GyeonggiTitle Bold"/>
              </a:rPr>
              <a:t> </a:t>
            </a:r>
            <a:r>
              <a:rPr lang="en-US" sz="18300" b="0" i="0" u="none" strike="noStrike">
                <a:solidFill>
                  <a:srgbClr val="12887A"/>
                </a:solidFill>
                <a:latin typeface="GyeonggiTitle Bold"/>
              </a:rPr>
              <a:t>Q &amp; 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0" y="2781300"/>
            <a:ext cx="6781800" cy="439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6832600"/>
            <a:ext cx="4559300" cy="325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009900"/>
            <a:ext cx="8674100" cy="299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00000">
            <a:off x="8026400" y="5118100"/>
            <a:ext cx="4521200" cy="2743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300000">
            <a:off x="8432800" y="5626100"/>
            <a:ext cx="37846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>
                <a:solidFill>
                  <a:srgbClr val="051F45"/>
                </a:solidFill>
                <a:ea typeface="Pretendard Bold"/>
              </a:rPr>
              <a:t>저</a:t>
            </a:r>
            <a:r>
              <a:rPr lang="en-US" sz="3900" b="0" i="0" u="none" strike="noStrike">
                <a:solidFill>
                  <a:srgbClr val="051F45"/>
                </a:solidFill>
                <a:latin typeface="Pretendard Bold"/>
              </a:rPr>
              <a:t> </a:t>
            </a:r>
            <a:r>
              <a:rPr lang="ko-KR" sz="3900" b="0" i="0" u="none" strike="noStrike">
                <a:solidFill>
                  <a:srgbClr val="051F45"/>
                </a:solidFill>
                <a:ea typeface="Pretendard Bold"/>
              </a:rPr>
              <a:t>차는</a:t>
            </a:r>
            <a:r>
              <a:rPr lang="en-US" sz="3900" b="0" i="0" u="none" strike="noStrike">
                <a:solidFill>
                  <a:srgbClr val="051F45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900" b="0" i="0" u="none" strike="noStrike">
                <a:solidFill>
                  <a:srgbClr val="051F45"/>
                </a:solidFill>
                <a:ea typeface="Pretendard Bold"/>
              </a:rPr>
              <a:t>내연기관차인데</a:t>
            </a:r>
            <a:r>
              <a:rPr lang="en-US" sz="3900" b="0" i="0" u="none" strike="noStrike">
                <a:solidFill>
                  <a:srgbClr val="051F45"/>
                </a:solidFill>
                <a:latin typeface="Pretendard Bold"/>
              </a:rPr>
              <a:t>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92800" y="1511300"/>
            <a:ext cx="7416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700" b="0" i="0" u="none" strike="noStrike">
                <a:solidFill>
                  <a:srgbClr val="000000"/>
                </a:solidFill>
                <a:ea typeface="GyeonggiTitle Bold"/>
              </a:rPr>
              <a:t>전기차</a:t>
            </a:r>
            <a:r>
              <a:rPr lang="en-US" sz="57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6300" b="0" i="0" u="none" strike="noStrike">
                <a:solidFill>
                  <a:srgbClr val="FF0000"/>
                </a:solidFill>
                <a:ea typeface="GyeonggiTitle Bold"/>
              </a:rPr>
              <a:t>주차방해</a:t>
            </a:r>
            <a:r>
              <a:rPr lang="en-US" sz="6500" b="0" i="0" u="none" strike="noStrike">
                <a:solidFill>
                  <a:srgbClr val="000000"/>
                </a:solidFill>
                <a:latin typeface="GyeonggiTitle Bold"/>
              </a:rPr>
              <a:t> </a:t>
            </a:r>
            <a:r>
              <a:rPr lang="ko-KR" sz="5700" b="0" i="0" u="none" strike="noStrike">
                <a:solidFill>
                  <a:srgbClr val="000000"/>
                </a:solidFill>
                <a:ea typeface="GyeonggiTitle Bold"/>
              </a:rPr>
              <a:t>문제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아이디어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선정배경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3022600"/>
            <a:ext cx="5410200" cy="6172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73500" y="1460500"/>
            <a:ext cx="10541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600" b="0" i="0" u="none" strike="noStrike">
                <a:solidFill>
                  <a:srgbClr val="EC3048"/>
                </a:solidFill>
                <a:ea typeface="GyeonggiTitle Bold"/>
              </a:rPr>
              <a:t>충전소</a:t>
            </a:r>
            <a:r>
              <a:rPr lang="ko-KR" sz="5700" b="0" i="0" u="none" strike="noStrike">
                <a:solidFill>
                  <a:srgbClr val="000000"/>
                </a:solidFill>
                <a:ea typeface="GyeonggiTitle Bold"/>
              </a:rPr>
              <a:t>가</a:t>
            </a:r>
            <a:r>
              <a:rPr lang="en-US" sz="57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5700" b="0" i="0" u="none" strike="noStrike">
                <a:solidFill>
                  <a:srgbClr val="000000"/>
                </a:solidFill>
                <a:ea typeface="GyeonggiTitle Bold"/>
              </a:rPr>
              <a:t>움직이면</a:t>
            </a:r>
            <a:r>
              <a:rPr lang="en-US" sz="57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5700" b="0" i="0" u="none" strike="noStrike">
                <a:solidFill>
                  <a:srgbClr val="000000"/>
                </a:solidFill>
                <a:ea typeface="GyeonggiTitle Bold"/>
              </a:rPr>
              <a:t>되지</a:t>
            </a:r>
            <a:r>
              <a:rPr lang="en-US" sz="57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5700" b="0" i="0" u="none" strike="noStrike">
                <a:solidFill>
                  <a:srgbClr val="000000"/>
                </a:solidFill>
                <a:ea typeface="GyeonggiTitle Bold"/>
              </a:rPr>
              <a:t>않을까</a:t>
            </a:r>
            <a:r>
              <a:rPr lang="en-US" sz="5700" b="0" i="0" u="none" strike="noStrike">
                <a:solidFill>
                  <a:srgbClr val="000000"/>
                </a:solidFill>
                <a:latin typeface="GyeonggiTitle Bold"/>
              </a:rPr>
              <a:t> 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아이디어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선정배경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803400"/>
            <a:ext cx="6604000" cy="721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2717800"/>
            <a:ext cx="4978400" cy="284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2349500"/>
            <a:ext cx="2489200" cy="358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33700" y="6464300"/>
            <a:ext cx="53467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GyeonggiTitle Bold"/>
              </a:rPr>
              <a:t>전기차</a:t>
            </a:r>
            <a:r>
              <a:rPr lang="en-US" sz="45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GyeonggiTitle Bold"/>
              </a:rPr>
              <a:t>충전시설</a:t>
            </a:r>
          </a:p>
          <a:p>
            <a:pPr lvl="0" algn="ctr">
              <a:lnSpc>
                <a:spcPct val="115369"/>
              </a:lnSpc>
            </a:pP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독점</a:t>
            </a:r>
            <a:r>
              <a:rPr lang="en-US" sz="5000" b="0" i="0" u="none" strike="noStrike">
                <a:solidFill>
                  <a:srgbClr val="12887A"/>
                </a:solidFill>
                <a:latin typeface="GyeonggiTitle Bold"/>
              </a:rPr>
              <a:t>, </a:t>
            </a: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방해</a:t>
            </a:r>
            <a:r>
              <a:rPr lang="en-US" sz="5000" b="0" i="0" u="none" strike="noStrike">
                <a:solidFill>
                  <a:srgbClr val="12887A"/>
                </a:solidFill>
                <a:latin typeface="GyeonggiTitle Bold"/>
              </a:rPr>
              <a:t> </a:t>
            </a: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방지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아이디어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선정배경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803400"/>
            <a:ext cx="6604000" cy="721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2717800"/>
            <a:ext cx="4978400" cy="284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2349500"/>
            <a:ext cx="2489200" cy="358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933700" y="6464300"/>
            <a:ext cx="53467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GyeonggiTitle Bold"/>
              </a:rPr>
              <a:t>전기차</a:t>
            </a:r>
            <a:r>
              <a:rPr lang="en-US" sz="45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GyeonggiTitle Bold"/>
              </a:rPr>
              <a:t>충전시설</a:t>
            </a:r>
          </a:p>
          <a:p>
            <a:pPr lvl="0" algn="ctr">
              <a:lnSpc>
                <a:spcPct val="115369"/>
              </a:lnSpc>
            </a:pP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독점</a:t>
            </a:r>
            <a:r>
              <a:rPr lang="en-US" sz="5000" b="0" i="0" u="none" strike="noStrike">
                <a:solidFill>
                  <a:srgbClr val="12887A"/>
                </a:solidFill>
                <a:latin typeface="GyeonggiTitle Bold"/>
              </a:rPr>
              <a:t>, </a:t>
            </a: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방해</a:t>
            </a:r>
            <a:r>
              <a:rPr lang="en-US" sz="5000" b="0" i="0" u="none" strike="noStrike">
                <a:solidFill>
                  <a:srgbClr val="12887A"/>
                </a:solidFill>
                <a:latin typeface="GyeonggiTitle Bold"/>
              </a:rPr>
              <a:t> </a:t>
            </a: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방지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0" y="1803400"/>
            <a:ext cx="6604000" cy="718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2921000"/>
            <a:ext cx="2552700" cy="255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5700" y="2527300"/>
            <a:ext cx="3314700" cy="331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0700" y="3594100"/>
            <a:ext cx="1206500" cy="1206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20300" y="6413500"/>
            <a:ext cx="50927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GyeonggiTitle Bold"/>
              </a:rPr>
              <a:t>주차공간</a:t>
            </a:r>
            <a:r>
              <a:rPr lang="en-US" sz="45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GyeonggiTitle Bold"/>
              </a:rPr>
              <a:t>통일로</a:t>
            </a:r>
          </a:p>
          <a:p>
            <a:pPr lvl="0" algn="ctr">
              <a:lnSpc>
                <a:spcPct val="115369"/>
              </a:lnSpc>
            </a:pP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주차</a:t>
            </a:r>
            <a:r>
              <a:rPr lang="en-US" sz="5000" b="0" i="0" u="none" strike="noStrike">
                <a:solidFill>
                  <a:srgbClr val="12887A"/>
                </a:solidFill>
                <a:latin typeface="GyeonggiTitle Bold"/>
              </a:rPr>
              <a:t> </a:t>
            </a: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효율</a:t>
            </a:r>
            <a:r>
              <a:rPr lang="en-US" sz="5000" b="0" i="0" u="none" strike="noStrike">
                <a:solidFill>
                  <a:srgbClr val="12887A"/>
                </a:solidFill>
                <a:latin typeface="GyeonggiTitle Bold"/>
              </a:rPr>
              <a:t> </a:t>
            </a: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증가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아이디어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선정배경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803400"/>
            <a:ext cx="6604000" cy="721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2717800"/>
            <a:ext cx="4978400" cy="284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0" y="2349500"/>
            <a:ext cx="2489200" cy="358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933700" y="6464300"/>
            <a:ext cx="53467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GyeonggiTitle Bold"/>
              </a:rPr>
              <a:t>전기차</a:t>
            </a:r>
            <a:r>
              <a:rPr lang="en-US" sz="45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GyeonggiTitle Bold"/>
              </a:rPr>
              <a:t>충전시설</a:t>
            </a:r>
          </a:p>
          <a:p>
            <a:pPr lvl="0" algn="ctr">
              <a:lnSpc>
                <a:spcPct val="115369"/>
              </a:lnSpc>
            </a:pP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독점</a:t>
            </a:r>
            <a:r>
              <a:rPr lang="en-US" sz="5000" b="0" i="0" u="none" strike="noStrike">
                <a:solidFill>
                  <a:srgbClr val="12887A"/>
                </a:solidFill>
                <a:latin typeface="GyeonggiTitle Bold"/>
              </a:rPr>
              <a:t>, </a:t>
            </a: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방해</a:t>
            </a:r>
            <a:r>
              <a:rPr lang="en-US" sz="5000" b="0" i="0" u="none" strike="noStrike">
                <a:solidFill>
                  <a:srgbClr val="12887A"/>
                </a:solidFill>
                <a:latin typeface="GyeonggiTitle Bold"/>
              </a:rPr>
              <a:t> </a:t>
            </a: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방지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0" y="1803400"/>
            <a:ext cx="6604000" cy="718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2921000"/>
            <a:ext cx="2552700" cy="255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5700" y="2527300"/>
            <a:ext cx="3314700" cy="331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0700" y="3594100"/>
            <a:ext cx="1206500" cy="1206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20300" y="6413500"/>
            <a:ext cx="50927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5369"/>
              </a:lnSpc>
            </a:pPr>
            <a:r>
              <a:rPr lang="ko-KR" sz="4500" b="0" i="0" u="none" strike="noStrike">
                <a:solidFill>
                  <a:srgbClr val="000000"/>
                </a:solidFill>
                <a:ea typeface="GyeonggiTitle Bold"/>
              </a:rPr>
              <a:t>주차공간</a:t>
            </a:r>
            <a:r>
              <a:rPr lang="en-US" sz="4500" b="0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500" b="0" i="0" u="none" strike="noStrike">
                <a:solidFill>
                  <a:srgbClr val="000000"/>
                </a:solidFill>
                <a:ea typeface="GyeonggiTitle Bold"/>
              </a:rPr>
              <a:t>통일로</a:t>
            </a:r>
          </a:p>
          <a:p>
            <a:pPr lvl="0" algn="ctr">
              <a:lnSpc>
                <a:spcPct val="115369"/>
              </a:lnSpc>
            </a:pP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주차</a:t>
            </a:r>
            <a:r>
              <a:rPr lang="en-US" sz="5000" b="0" i="0" u="none" strike="noStrike">
                <a:solidFill>
                  <a:srgbClr val="12887A"/>
                </a:solidFill>
                <a:latin typeface="GyeonggiTitle Bold"/>
              </a:rPr>
              <a:t> </a:t>
            </a: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효율</a:t>
            </a:r>
            <a:r>
              <a:rPr lang="en-US" sz="5000" b="0" i="0" u="none" strike="noStrike">
                <a:solidFill>
                  <a:srgbClr val="12887A"/>
                </a:solidFill>
                <a:latin typeface="GyeonggiTitle Bold"/>
              </a:rPr>
              <a:t> </a:t>
            </a:r>
            <a:r>
              <a:rPr lang="ko-KR" sz="5000" b="0" i="0" u="none" strike="noStrike">
                <a:solidFill>
                  <a:srgbClr val="12887A"/>
                </a:solidFill>
                <a:ea typeface="GyeonggiTitle Bold"/>
              </a:rPr>
              <a:t>증가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7200900"/>
            <a:ext cx="2438400" cy="30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2300" y="7518400"/>
            <a:ext cx="2095500" cy="2781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49300" y="9436100"/>
            <a:ext cx="32004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1" i="0" u="none" strike="noStrike">
                <a:solidFill>
                  <a:srgbClr val="000000"/>
                </a:solidFill>
                <a:ea typeface="GyeonggiTitle Bold"/>
              </a:rPr>
              <a:t>전기차</a:t>
            </a:r>
            <a:r>
              <a:rPr lang="en-US" sz="4200" b="1" i="0" u="none" strike="noStrike">
                <a:solidFill>
                  <a:srgbClr val="000000"/>
                </a:solidFill>
                <a:latin typeface="GyeonggiTitle Bold"/>
              </a:rPr>
              <a:t> </a:t>
            </a:r>
            <a:r>
              <a:rPr lang="ko-KR" sz="4200" b="1" i="0" u="none" strike="noStrike">
                <a:solidFill>
                  <a:srgbClr val="000000"/>
                </a:solidFill>
                <a:ea typeface="GyeonggiTitle Bold"/>
              </a:rPr>
              <a:t>사용자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14400" y="9436100"/>
            <a:ext cx="41656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1" i="0" u="none" strike="noStrike">
                <a:solidFill>
                  <a:srgbClr val="000000"/>
                </a:solidFill>
                <a:ea typeface="GyeonggiTitle Bold"/>
              </a:rPr>
              <a:t>내연기관차</a:t>
            </a:r>
            <a:r>
              <a:rPr lang="en-US" sz="4200" b="1" i="0" u="none" strike="noStrike">
                <a:solidFill>
                  <a:srgbClr val="000000"/>
                </a:solidFill>
                <a:latin typeface="GyeonggiTitle Bold"/>
              </a:rPr>
              <a:t> </a:t>
            </a:r>
            <a:r>
              <a:rPr lang="ko-KR" sz="4200" b="1" i="0" u="none" strike="noStrike">
                <a:solidFill>
                  <a:srgbClr val="000000"/>
                </a:solidFill>
                <a:ea typeface="GyeonggiTitle Bold"/>
              </a:rPr>
              <a:t>사용자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257300" y="254000"/>
            <a:ext cx="4356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아이디어</a:t>
            </a:r>
            <a:r>
              <a:rPr lang="en-US" sz="4400" b="0" i="0" u="none" strike="noStrike">
                <a:solidFill>
                  <a:srgbClr val="051F45"/>
                </a:solidFill>
                <a:latin typeface="GyeonggiTitle Bold"/>
              </a:rPr>
              <a:t> </a:t>
            </a:r>
            <a:r>
              <a:rPr lang="ko-KR" sz="4400" b="0" i="0" u="none" strike="noStrike">
                <a:solidFill>
                  <a:srgbClr val="051F45"/>
                </a:solidFill>
                <a:ea typeface="GyeonggiTitle Bold"/>
              </a:rPr>
              <a:t>선정배경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" y="177800"/>
            <a:ext cx="927100" cy="927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8600" y="330200"/>
            <a:ext cx="90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사용자 지정</PresentationFormat>
  <Paragraphs>339</Paragraphs>
  <Slides>48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Calibri</vt:lpstr>
      <vt:lpstr>Pretendard Bold</vt:lpstr>
      <vt:lpstr>GyeonggiTitle Medium</vt:lpstr>
      <vt:lpstr>Arial</vt:lpstr>
      <vt:lpstr>GyeonggiTitle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1</cp:revision>
  <dcterms:created xsi:type="dcterms:W3CDTF">2006-08-16T00:00:00Z</dcterms:created>
  <dcterms:modified xsi:type="dcterms:W3CDTF">2024-10-17T05:53:35Z</dcterms:modified>
</cp:coreProperties>
</file>